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61" r:id="rId5"/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73" r:id="rId18"/>
    <p:sldId id="258" r:id="rId19"/>
    <p:sldId id="259" r:id="rId20"/>
    <p:sldId id="260" r:id="rId21"/>
    <p:sldId id="26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DE23-274D-456A-AA56-5F5F75309BF5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55EB-17EF-471F-8C3D-EB299116C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2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3884988" y="8684699"/>
            <a:ext cx="2971431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ACD5841-63F0-4A27-BAB1-0EBC48EB6949}" type="slidenum">
              <a:rPr lang="en-GB" alt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154627" name="Rectangle 7"/>
          <p:cNvSpPr txBox="1">
            <a:spLocks noGrp="1" noChangeArrowheads="1"/>
          </p:cNvSpPr>
          <p:nvPr/>
        </p:nvSpPr>
        <p:spPr bwMode="auto">
          <a:xfrm>
            <a:off x="3884988" y="8684699"/>
            <a:ext cx="2971431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066EE4-DFF3-45E7-A140-FC9802E3CA75}" type="slidenum">
              <a:rPr lang="en-GB" alt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154628" name="Rectangle 7"/>
          <p:cNvSpPr txBox="1">
            <a:spLocks noGrp="1" noChangeArrowheads="1"/>
          </p:cNvSpPr>
          <p:nvPr/>
        </p:nvSpPr>
        <p:spPr bwMode="auto">
          <a:xfrm>
            <a:off x="3884988" y="8684699"/>
            <a:ext cx="2971431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0B3C05E-1672-4F9C-860D-1D9B7D1FCA38}" type="slidenum">
              <a:rPr lang="en-GB" alt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1546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4631" name="Slide Number Placeholder 3"/>
          <p:cNvSpPr txBox="1">
            <a:spLocks noGrp="1"/>
          </p:cNvSpPr>
          <p:nvPr/>
        </p:nvSpPr>
        <p:spPr bwMode="auto">
          <a:xfrm>
            <a:off x="3884988" y="8684699"/>
            <a:ext cx="2971431" cy="4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 anchor="b"/>
          <a:lstStyle>
            <a:lvl1pPr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1A0CC1-F5CF-41DB-BFE6-F08D5CC2D932}" type="slidenum">
              <a:rPr lang="en-US" alt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2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57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FA46-6DB6-4537-B968-5FFB87DE13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05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D3CAC-A92E-40F0-8BDC-01F1535C62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618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FD7F-01A4-4332-A15F-41CEB8CFC4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18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689E-D23B-43F6-953F-E5F6BF0F05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885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35830-5E95-4DE2-8E5D-5592C7AA8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974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91872-FB06-4E5F-A628-68F507282F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81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3B81-AECC-4435-8D1F-B57AA8AC97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7742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C8F1-52F1-42F9-A075-AF9E5C3645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99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25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F006-47D1-498A-ADB8-3779DC8870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4323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51626-7696-49BA-8E78-A0B096DA58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620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430C-1002-4E78-B654-EE0448C17C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1166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40D06-92E0-468A-AD63-F224802599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4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D1DBC-F560-48D0-AB3A-3685CB46FFB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8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C6BC2-6131-4262-8FB8-51AD5CB989B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00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A2FD4-1D95-4781-83A3-FEE8F9A3DDE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12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7B9F4-787A-40E0-B5B9-853A54EF219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0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AFD7B-32C3-4488-B4C7-7174823C6E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F8193-375D-48D7-8845-1DB83CF2C9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2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11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1D4A-8F7C-457F-9DA3-11F039BFCB6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A1D3E-8010-44B4-8A9D-DA931771F4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6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65780-3EEA-4A36-97DA-F80B24EDAD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2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08743-051D-4E45-B077-EC1A4F2766E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0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A69EFF-683E-4E09-96AA-84728AD9FAD3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6CCFAA-D2FF-4512-B275-5C465DC059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40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F65D66-F12A-4057-8CF0-A8A0B7DC4EB2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B9BA45-9836-4198-B508-D9B9A80B06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276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630601-3BBB-43F0-B692-A7B365E182BA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1E9A98-816E-4158-96B1-4A3E70C0B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653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9895FD-71BF-46FE-8799-DCDA290B5EEA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838A30-43C1-443E-A2B5-8CEEFCA015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0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C73C27-0F5C-4731-8F23-418237EDB945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49CB4B-2AF2-4E7F-9A80-336A6FFBEE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024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349408-48A4-4B72-8724-C1057D1EAB43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8C9F5C-6D2D-40BE-8699-65AD215B5F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10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96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A23C32-6F00-472D-B7C6-1862BDF89B05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1942FE-619A-4391-8601-3A0CB95C52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894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A371D7-1483-44BB-BE3A-4661D6BB7BE6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463629-F083-4D3F-8389-405FBADC60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84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67FF26-1B2C-4085-A619-5DBF7A0329E3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88A155-8D70-4B04-905F-74EBD8B776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14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F42981-A31F-405B-9C2E-92030F525EB7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CF313F-A779-4FD2-85FE-4A85B6CD68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212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B3F084-44B8-460A-8F59-EDCBDA57EAD9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D5A02A-78F5-4289-83DB-FF216115C2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73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7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3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7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5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6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C682-0BA0-4CE8-B8D2-CF6A40AA6926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26984-F657-4782-8EC3-2186B9C8B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07399-FC53-4875-B042-974629350902}" type="slidenum">
              <a:rPr lang="en-GB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8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C7FEB5-4D52-41D0-96DA-1C39608FF2BC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7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F7C1149-91FD-4F89-8065-ABA86B90C862}" type="datetimeFigureOut">
              <a:rPr lang="en-GB"/>
              <a:pPr>
                <a:defRPr/>
              </a:pPr>
              <a:t>26/05/2020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AEFF45B-F1CD-4714-BD3F-06DA867668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6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3212F2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10000" smtClean="0">
                <a:solidFill>
                  <a:srgbClr val="FFFF00"/>
                </a:solidFill>
                <a:latin typeface="Cooper Black" pitchFamily="18" charset="0"/>
              </a:rPr>
              <a:t>Numeracy</a:t>
            </a:r>
          </a:p>
          <a:p>
            <a:pPr algn="ctr" eaLnBrk="1" hangingPunct="1">
              <a:buFontTx/>
              <a:buNone/>
            </a:pPr>
            <a:endParaRPr lang="en-GB" altLang="en-US" sz="10000" smtClean="0">
              <a:latin typeface="Cooper Black" pitchFamily="18" charset="0"/>
            </a:endParaRPr>
          </a:p>
          <a:p>
            <a:pPr algn="ctr" eaLnBrk="1" hangingPunct="1">
              <a:buFontTx/>
              <a:buNone/>
            </a:pPr>
            <a:endParaRPr lang="en-GB" altLang="en-US" sz="10000" smtClean="0">
              <a:latin typeface="Cooper Black" pitchFamily="18" charset="0"/>
            </a:endParaRPr>
          </a:p>
        </p:txBody>
      </p:sp>
      <p:pic>
        <p:nvPicPr>
          <p:cNvPr id="153603" name="Picture 3" descr="ani_thinkingca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21907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 descr="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21209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 descr="number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205038"/>
            <a:ext cx="21796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337">
            <a:off x="690563" y="1949450"/>
            <a:ext cx="2486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635" flipH="1">
            <a:off x="4487863" y="2171700"/>
            <a:ext cx="18399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4" name="Picture 12" descr="http://www.juniorhipster.com/wp-content/uploads/boot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557338"/>
            <a:ext cx="26558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5" name="Picture 4" descr="http://www.nicekicks.com/wp/files/2011/04/air-jordan-4-black-cement-retro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5209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11188" y="1916113"/>
            <a:ext cx="576262" cy="5048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45767" name="Picture 18" descr="https://encrypted-tbn0.gstatic.com/images?q=tbn:ANd9GcQBPBaANtnRM3AjLhhmOKyeJ8rrnoo9goatX2Asd41ExPMKLqw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306">
            <a:off x="5359400" y="1508125"/>
            <a:ext cx="2033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8" name="Picture 2" descr="https://www.journeys.com/images/products/1_252102_F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2050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9" name="Picture 10" descr="http://www.21horizon.co.uk/pic/timberland-premium-outlet-orlando-all-black-timberlands-boots7869808314580--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60">
            <a:off x="2247900" y="684213"/>
            <a:ext cx="24034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1800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241" flipH="1">
            <a:off x="7146925" y="141288"/>
            <a:ext cx="19081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2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158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73" name="TextBox 18"/>
          <p:cNvSpPr txBox="1">
            <a:spLocks noChangeArrowheads="1"/>
          </p:cNvSpPr>
          <p:nvPr/>
        </p:nvSpPr>
        <p:spPr bwMode="auto">
          <a:xfrm>
            <a:off x="755650" y="4797425"/>
            <a:ext cx="454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do the same thing (protect your feet).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Surely only one pair would do...?</a:t>
            </a:r>
          </a:p>
        </p:txBody>
      </p:sp>
      <p:sp>
        <p:nvSpPr>
          <p:cNvPr id="245774" name="TextBox 19"/>
          <p:cNvSpPr txBox="1">
            <a:spLocks noChangeArrowheads="1"/>
          </p:cNvSpPr>
          <p:nvPr/>
        </p:nvSpPr>
        <p:spPr bwMode="auto">
          <a:xfrm>
            <a:off x="539750" y="4005263"/>
            <a:ext cx="520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many shoes do you have?</a:t>
            </a:r>
          </a:p>
        </p:txBody>
      </p:sp>
      <p:pic>
        <p:nvPicPr>
          <p:cNvPr id="245775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13375"/>
            <a:ext cx="15478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 Callout 21"/>
          <p:cNvSpPr/>
          <p:nvPr/>
        </p:nvSpPr>
        <p:spPr>
          <a:xfrm>
            <a:off x="6100763" y="4778375"/>
            <a:ext cx="1727200" cy="865188"/>
          </a:xfrm>
          <a:prstGeom prst="cloudCallout">
            <a:avLst>
              <a:gd name="adj1" fmla="val 64478"/>
              <a:gd name="adj2" fmla="val 62173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8575" y="4868863"/>
            <a:ext cx="10366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Only one pair?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Don’t make me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angry...</a:t>
            </a:r>
          </a:p>
        </p:txBody>
      </p:sp>
    </p:spTree>
    <p:extLst>
      <p:ext uri="{BB962C8B-B14F-4D97-AF65-F5344CB8AC3E}">
        <p14:creationId xmlns:p14="http://schemas.microsoft.com/office/powerpoint/2010/main" val="42221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228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26273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544">
            <a:off x="38100" y="4133850"/>
            <a:ext cx="251618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789" name="Group 4"/>
          <p:cNvGrpSpPr>
            <a:grpSpLocks/>
          </p:cNvGrpSpPr>
          <p:nvPr/>
        </p:nvGrpSpPr>
        <p:grpSpPr bwMode="auto">
          <a:xfrm>
            <a:off x="7956550" y="333375"/>
            <a:ext cx="527050" cy="1568450"/>
            <a:chOff x="827584" y="332656"/>
            <a:chExt cx="527709" cy="1569660"/>
          </a:xfrm>
        </p:grpSpPr>
        <p:sp>
          <p:nvSpPr>
            <p:cNvPr id="246803" name="TextBox 5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52770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4800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4800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cxnSp>
          <p:nvCxnSpPr>
            <p:cNvPr id="7" name="Straight Connector 6"/>
            <p:cNvCxnSpPr>
              <a:stCxn id="246803" idx="1"/>
              <a:endCxn id="246803" idx="3"/>
            </p:cNvCxnSpPr>
            <p:nvPr/>
          </p:nvCxnSpPr>
          <p:spPr>
            <a:xfrm>
              <a:off x="827584" y="1117486"/>
              <a:ext cx="52770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740650" y="2565400"/>
            <a:ext cx="9747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C00000"/>
                </a:solidFill>
                <a:cs typeface="Arial" pitchFamily="34" charset="0"/>
              </a:rPr>
              <a:t>0.4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25" y="4437063"/>
            <a:ext cx="12588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92D050"/>
                </a:solidFill>
                <a:cs typeface="Arial" pitchFamily="34" charset="0"/>
              </a:rPr>
              <a:t>40%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6575" y="1768475"/>
            <a:ext cx="38131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Sometimes </a:t>
            </a:r>
          </a:p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you can use any of these – </a:t>
            </a:r>
          </a:p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whichever you like the best.</a:t>
            </a:r>
          </a:p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Sometimes </a:t>
            </a:r>
          </a:p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one of them is not appropriate, </a:t>
            </a:r>
          </a:p>
          <a:p>
            <a:pPr algn="ctr">
              <a:defRPr/>
            </a:pPr>
            <a:r>
              <a:rPr lang="en-GB" dirty="0">
                <a:solidFill>
                  <a:prstClr val="black"/>
                </a:solidFill>
                <a:cs typeface="Arial" pitchFamily="34" charset="0"/>
              </a:rPr>
              <a:t>while another one is spot on!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8188" y="1689100"/>
            <a:ext cx="3240087" cy="19558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3438284">
            <a:off x="2720976" y="2314575"/>
            <a:ext cx="215900" cy="854075"/>
          </a:xfrm>
          <a:prstGeom prst="downArrow">
            <a:avLst>
              <a:gd name="adj1" fmla="val 50000"/>
              <a:gd name="adj2" fmla="val 4603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314030">
            <a:off x="2794000" y="2457450"/>
            <a:ext cx="215900" cy="164623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7810072">
            <a:off x="2563813" y="1382713"/>
            <a:ext cx="215900" cy="14414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6888475" flipH="1">
            <a:off x="6919913" y="2400300"/>
            <a:ext cx="215900" cy="854075"/>
          </a:xfrm>
          <a:prstGeom prst="downArrow">
            <a:avLst>
              <a:gd name="adj1" fmla="val 50000"/>
              <a:gd name="adj2" fmla="val 46038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9462535" flipH="1">
            <a:off x="7115175" y="2574925"/>
            <a:ext cx="215900" cy="19827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3789928" flipH="1">
            <a:off x="7028657" y="1599406"/>
            <a:ext cx="215900" cy="143986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468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75363"/>
            <a:ext cx="11874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76988" y="5683250"/>
            <a:ext cx="12446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I like the blond one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at the top right...</a:t>
            </a:r>
          </a:p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Cute...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6227763" y="5445125"/>
            <a:ext cx="1512887" cy="1412875"/>
          </a:xfrm>
          <a:prstGeom prst="cloudCallout">
            <a:avLst>
              <a:gd name="adj1" fmla="val 72197"/>
              <a:gd name="adj2" fmla="val 12771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http://www.collider.com/uploads/imageGallery/Transformers_Revenge_Toys/ratc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630738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TextBox 2"/>
          <p:cNvSpPr txBox="1">
            <a:spLocks noChangeArrowheads="1"/>
          </p:cNvSpPr>
          <p:nvPr/>
        </p:nvSpPr>
        <p:spPr bwMode="auto">
          <a:xfrm>
            <a:off x="2987675" y="476250"/>
            <a:ext cx="5797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 And that is why we need to know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to transform from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shape to another...</a:t>
            </a:r>
          </a:p>
        </p:txBody>
      </p:sp>
    </p:spTree>
    <p:extLst>
      <p:ext uri="{BB962C8B-B14F-4D97-AF65-F5344CB8AC3E}">
        <p14:creationId xmlns:p14="http://schemas.microsoft.com/office/powerpoint/2010/main" val="29422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7596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Fractions into decimals</a:t>
            </a:r>
          </a:p>
        </p:txBody>
      </p:sp>
      <p:grpSp>
        <p:nvGrpSpPr>
          <p:cNvPr id="161795" name="Group 2"/>
          <p:cNvGrpSpPr>
            <a:grpSpLocks/>
          </p:cNvGrpSpPr>
          <p:nvPr/>
        </p:nvGrpSpPr>
        <p:grpSpPr bwMode="auto">
          <a:xfrm>
            <a:off x="757238" y="765175"/>
            <a:ext cx="527050" cy="1568450"/>
            <a:chOff x="827584" y="332656"/>
            <a:chExt cx="527709" cy="1569660"/>
          </a:xfrm>
        </p:grpSpPr>
        <p:sp>
          <p:nvSpPr>
            <p:cNvPr id="161809" name="TextBox 3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52770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4800" b="1">
                  <a:solidFill>
                    <a:srgbClr val="000000"/>
                  </a:solidFill>
                  <a:cs typeface="Arial" charset="0"/>
                </a:rPr>
                <a:t>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4800" b="1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cxnSp>
          <p:nvCxnSpPr>
            <p:cNvPr id="5" name="Straight Connector 4"/>
            <p:cNvCxnSpPr>
              <a:stCxn id="161809" idx="1"/>
              <a:endCxn id="161809" idx="3"/>
            </p:cNvCxnSpPr>
            <p:nvPr/>
          </p:nvCxnSpPr>
          <p:spPr>
            <a:xfrm>
              <a:off x="827584" y="1117486"/>
              <a:ext cx="52770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796" name="TextBox 5"/>
          <p:cNvSpPr txBox="1">
            <a:spLocks noChangeArrowheads="1"/>
          </p:cNvSpPr>
          <p:nvPr/>
        </p:nvSpPr>
        <p:spPr bwMode="auto">
          <a:xfrm>
            <a:off x="2125663" y="1052513"/>
            <a:ext cx="4929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charset="0"/>
              </a:rPr>
              <a:t>This line has the same meaning as the sign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b="1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charset="0"/>
              </a:rPr>
              <a:t>So:</a:t>
            </a:r>
          </a:p>
        </p:txBody>
      </p:sp>
      <p:sp>
        <p:nvSpPr>
          <p:cNvPr id="7" name="Down Arrow 6"/>
          <p:cNvSpPr/>
          <p:nvPr/>
        </p:nvSpPr>
        <p:spPr>
          <a:xfrm rot="4254254">
            <a:off x="1679576" y="1052512"/>
            <a:ext cx="215900" cy="7334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1798" name="Rectangle 7"/>
          <p:cNvSpPr>
            <a:spLocks noChangeArrowheads="1"/>
          </p:cNvSpPr>
          <p:nvPr/>
        </p:nvSpPr>
        <p:spPr bwMode="auto">
          <a:xfrm>
            <a:off x="2411412" y="2565400"/>
            <a:ext cx="604901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cs typeface="Arial" charset="0"/>
              </a:rPr>
              <a:t>=            4             </a:t>
            </a:r>
            <a:r>
              <a:rPr lang="en-GB" altLang="en-US" sz="3600" b="1" dirty="0" smtClean="0">
                <a:solidFill>
                  <a:srgbClr val="000000"/>
                </a:solidFill>
                <a:cs typeface="Arial" charset="0"/>
              </a:rPr>
              <a:t>    = </a:t>
            </a:r>
            <a:r>
              <a:rPr lang="en-GB" altLang="en-US" sz="3600" b="1" dirty="0">
                <a:solidFill>
                  <a:srgbClr val="000000"/>
                </a:solidFill>
                <a:cs typeface="Arial" charset="0"/>
              </a:rPr>
              <a:t>0.75</a:t>
            </a:r>
          </a:p>
        </p:txBody>
      </p:sp>
      <p:grpSp>
        <p:nvGrpSpPr>
          <p:cNvPr id="161799" name="Group 8"/>
          <p:cNvGrpSpPr>
            <a:grpSpLocks/>
          </p:cNvGrpSpPr>
          <p:nvPr/>
        </p:nvGrpSpPr>
        <p:grpSpPr bwMode="auto">
          <a:xfrm>
            <a:off x="1957388" y="2273300"/>
            <a:ext cx="441325" cy="1200150"/>
            <a:chOff x="827584" y="332656"/>
            <a:chExt cx="441146" cy="1200329"/>
          </a:xfrm>
        </p:grpSpPr>
        <p:sp>
          <p:nvSpPr>
            <p:cNvPr id="161807" name="TextBox 9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44114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600" b="1">
                  <a:solidFill>
                    <a:srgbClr val="FF0000"/>
                  </a:solidFill>
                  <a:cs typeface="Arial" charset="0"/>
                </a:rPr>
                <a:t>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3600" b="1">
                  <a:solidFill>
                    <a:srgbClr val="0070C0"/>
                  </a:solidFill>
                  <a:cs typeface="Arial" charset="0"/>
                </a:rPr>
                <a:t>4</a:t>
              </a:r>
            </a:p>
          </p:txBody>
        </p:sp>
        <p:cxnSp>
          <p:nvCxnSpPr>
            <p:cNvPr id="11" name="Straight Connector 10"/>
            <p:cNvCxnSpPr>
              <a:stCxn id="161807" idx="1"/>
              <a:endCxn id="161807" idx="3"/>
            </p:cNvCxnSpPr>
            <p:nvPr/>
          </p:nvCxnSpPr>
          <p:spPr>
            <a:xfrm>
              <a:off x="827584" y="932820"/>
              <a:ext cx="44114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800" name="TextBox 11"/>
          <p:cNvSpPr txBox="1">
            <a:spLocks noChangeArrowheads="1"/>
          </p:cNvSpPr>
          <p:nvPr/>
        </p:nvSpPr>
        <p:spPr bwMode="auto">
          <a:xfrm>
            <a:off x="4833938" y="2544763"/>
            <a:ext cx="18262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 smtClean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GB" alt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³</a:t>
            </a:r>
            <a:r>
              <a:rPr lang="en-GB" altLang="en-US" sz="3600" b="1" dirty="0" smtClean="0">
                <a:solidFill>
                  <a:srgbClr val="000000"/>
                </a:solidFill>
                <a:cs typeface="Arial" charset="0"/>
              </a:rPr>
              <a:t>0</a:t>
            </a:r>
            <a:r>
              <a:rPr lang="en-GB" alt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²</a:t>
            </a:r>
            <a:r>
              <a:rPr lang="en-GB" altLang="en-US" sz="3600" b="1" dirty="0" smtClean="0">
                <a:solidFill>
                  <a:srgbClr val="000000"/>
                </a:solidFill>
                <a:cs typeface="Arial" charset="0"/>
              </a:rPr>
              <a:t>0</a:t>
            </a:r>
            <a:endParaRPr lang="en-GB" altLang="en-US" sz="36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grpSp>
        <p:nvGrpSpPr>
          <p:cNvPr id="161801" name="Group 16"/>
          <p:cNvGrpSpPr>
            <a:grpSpLocks/>
          </p:cNvGrpSpPr>
          <p:nvPr/>
        </p:nvGrpSpPr>
        <p:grpSpPr bwMode="auto">
          <a:xfrm>
            <a:off x="4762500" y="2522538"/>
            <a:ext cx="1227138" cy="669925"/>
            <a:chOff x="5076056" y="2686929"/>
            <a:chExt cx="684684" cy="67006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076056" y="2686929"/>
              <a:ext cx="2658" cy="6700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84028" y="2707570"/>
              <a:ext cx="67671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802" name="TextBox 17"/>
          <p:cNvSpPr txBox="1">
            <a:spLocks noChangeArrowheads="1"/>
          </p:cNvSpPr>
          <p:nvPr/>
        </p:nvSpPr>
        <p:spPr bwMode="auto">
          <a:xfrm>
            <a:off x="4806950" y="1939925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000000"/>
                </a:solidFill>
                <a:cs typeface="Arial" charset="0"/>
              </a:rPr>
              <a:t>0.75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04050" y="963613"/>
            <a:ext cx="438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cs typeface="Arial"/>
              </a:rPr>
              <a:t>÷</a:t>
            </a:r>
            <a:endParaRPr lang="en-GB" sz="3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61804" name="TextBox 20"/>
          <p:cNvSpPr txBox="1">
            <a:spLocks noChangeArrowheads="1"/>
          </p:cNvSpPr>
          <p:nvPr/>
        </p:nvSpPr>
        <p:spPr bwMode="auto">
          <a:xfrm>
            <a:off x="1403350" y="4365625"/>
            <a:ext cx="6335713" cy="13843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  <a:cs typeface="Arial" charset="0"/>
              </a:rPr>
              <a:t>To change a fraction into a decimal,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  <a:cs typeface="Arial" charset="0"/>
              </a:rPr>
              <a:t>we divide its </a:t>
            </a:r>
            <a:r>
              <a:rPr lang="en-GB" altLang="en-US" sz="2800" b="1">
                <a:solidFill>
                  <a:srgbClr val="FF0000"/>
                </a:solidFill>
                <a:cs typeface="Arial" charset="0"/>
              </a:rPr>
              <a:t>numerator</a:t>
            </a:r>
            <a:r>
              <a:rPr lang="en-GB" alt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altLang="en-US" sz="2800" b="1">
                <a:solidFill>
                  <a:srgbClr val="FF0000"/>
                </a:solidFill>
                <a:cs typeface="Arial" charset="0"/>
              </a:rPr>
              <a:t>(top)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  <a:cs typeface="Arial" charset="0"/>
              </a:rPr>
              <a:t>by its </a:t>
            </a:r>
            <a:r>
              <a:rPr lang="en-GB" altLang="en-US" sz="2800" b="1">
                <a:solidFill>
                  <a:srgbClr val="0070C0"/>
                </a:solidFill>
                <a:cs typeface="Arial" charset="0"/>
              </a:rPr>
              <a:t>denominator</a:t>
            </a:r>
            <a:r>
              <a:rPr lang="en-GB" altLang="en-US" sz="28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altLang="en-US" sz="2800" b="1">
                <a:solidFill>
                  <a:srgbClr val="0070C0"/>
                </a:solidFill>
                <a:cs typeface="Arial" charset="0"/>
              </a:rPr>
              <a:t>(bottom)</a:t>
            </a:r>
          </a:p>
        </p:txBody>
      </p:sp>
    </p:spTree>
    <p:extLst>
      <p:ext uri="{BB962C8B-B14F-4D97-AF65-F5344CB8AC3E}">
        <p14:creationId xmlns:p14="http://schemas.microsoft.com/office/powerpoint/2010/main" val="9780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https://s3.amazonaws.com/tf.images/reduced-image_6748_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2068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TextBox 2"/>
          <p:cNvSpPr txBox="1">
            <a:spLocks noChangeArrowheads="1"/>
          </p:cNvSpPr>
          <p:nvPr/>
        </p:nvSpPr>
        <p:spPr bwMode="auto">
          <a:xfrm>
            <a:off x="0" y="98425"/>
            <a:ext cx="4275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Well, that was easy... When I need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change, I have to take off my right hand,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to bend my elbow behind my back,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to put my left arm through my stomach,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 feet behind my neck...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GB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really</a:t>
            </a: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don’t want to know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where I have to put my head...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-4763" y="0"/>
            <a:ext cx="4321176" cy="2060575"/>
          </a:xfrm>
          <a:prstGeom prst="wedgeRoundRectCallout">
            <a:avLst>
              <a:gd name="adj1" fmla="val -2199"/>
              <a:gd name="adj2" fmla="val 80490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9861" name="TextBox 4"/>
          <p:cNvSpPr txBox="1">
            <a:spLocks noChangeArrowheads="1"/>
          </p:cNvSpPr>
          <p:nvPr/>
        </p:nvSpPr>
        <p:spPr bwMode="auto">
          <a:xfrm>
            <a:off x="4530398" y="2071688"/>
            <a:ext cx="419800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Anyway, it’s your turn...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Change the fractions </a:t>
            </a: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next slide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GB" alt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decimals.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it seems too difficult, 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take off your right hand,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bend your elbow behind your back,</a:t>
            </a:r>
            <a:r>
              <a:rPr lang="en-GB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put your left arm through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 stomach, </a:t>
            </a:r>
            <a:r>
              <a:rPr lang="en-GB" alt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cross your feet behind your neck.......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275138" y="2060574"/>
            <a:ext cx="4617342" cy="1728465"/>
          </a:xfrm>
          <a:prstGeom prst="wedgeRoundRectCallout">
            <a:avLst>
              <a:gd name="adj1" fmla="val -92466"/>
              <a:gd name="adj2" fmla="val -3501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427538" y="4581128"/>
            <a:ext cx="4617342" cy="1728465"/>
          </a:xfrm>
          <a:prstGeom prst="wedgeRoundRectCallout">
            <a:avLst>
              <a:gd name="adj1" fmla="val -93021"/>
              <a:gd name="adj2" fmla="val -130071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427538" y="4706696"/>
            <a:ext cx="456637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more thing, remember when dividing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stop after carrying three times as it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 be a recurring number.  We show this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class, by putting three dots after the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third number.</a:t>
            </a:r>
            <a:endParaRPr lang="en-GB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s://s3.amazonaws.com/tf.images/reduced-image_6748_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36575"/>
            <a:ext cx="26368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TextBox 4"/>
          <p:cNvSpPr txBox="1">
            <a:spLocks noChangeArrowheads="1"/>
          </p:cNvSpPr>
          <p:nvPr/>
        </p:nvSpPr>
        <p:spPr bwMode="auto">
          <a:xfrm>
            <a:off x="4161392" y="2071688"/>
            <a:ext cx="49360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Let’s see if you can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change the fractions below into decimals</a:t>
            </a:r>
            <a:r>
              <a:rPr lang="en-GB" altLang="en-US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Please use the method of division</a:t>
            </a:r>
            <a:endParaRPr lang="en-GB" altLang="en-US" dirty="0">
              <a:solidFill>
                <a:srgbClr val="000000"/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61392" y="2060575"/>
            <a:ext cx="4803096" cy="1080393"/>
          </a:xfrm>
          <a:prstGeom prst="wedgeRoundRectCallout">
            <a:avLst>
              <a:gd name="adj1" fmla="val -80745"/>
              <a:gd name="adj2" fmla="val -124008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62821" name="Group 6"/>
          <p:cNvGrpSpPr>
            <a:grpSpLocks/>
          </p:cNvGrpSpPr>
          <p:nvPr/>
        </p:nvGrpSpPr>
        <p:grpSpPr bwMode="auto">
          <a:xfrm>
            <a:off x="5246688" y="3959225"/>
            <a:ext cx="385762" cy="954088"/>
            <a:chOff x="827584" y="332656"/>
            <a:chExt cx="385042" cy="954107"/>
          </a:xfrm>
        </p:grpSpPr>
        <p:sp>
          <p:nvSpPr>
            <p:cNvPr id="162828" name="TextBox 7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cxnSp>
          <p:nvCxnSpPr>
            <p:cNvPr id="9" name="Straight Connector 8"/>
            <p:cNvCxnSpPr>
              <a:stCxn id="162828" idx="1"/>
              <a:endCxn id="162828" idx="3"/>
            </p:cNvCxnSpPr>
            <p:nvPr/>
          </p:nvCxnSpPr>
          <p:spPr>
            <a:xfrm>
              <a:off x="827584" y="810504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822" name="Group 9"/>
          <p:cNvGrpSpPr>
            <a:grpSpLocks/>
          </p:cNvGrpSpPr>
          <p:nvPr/>
        </p:nvGrpSpPr>
        <p:grpSpPr bwMode="auto">
          <a:xfrm>
            <a:off x="6527800" y="3943350"/>
            <a:ext cx="384175" cy="954088"/>
            <a:chOff x="827584" y="332656"/>
            <a:chExt cx="385042" cy="954107"/>
          </a:xfrm>
        </p:grpSpPr>
        <p:sp>
          <p:nvSpPr>
            <p:cNvPr id="162826" name="TextBox 10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5</a:t>
              </a:r>
            </a:p>
          </p:txBody>
        </p:sp>
        <p:cxnSp>
          <p:nvCxnSpPr>
            <p:cNvPr id="12" name="Straight Connector 11"/>
            <p:cNvCxnSpPr>
              <a:stCxn id="162826" idx="1"/>
              <a:endCxn id="162826" idx="3"/>
            </p:cNvCxnSpPr>
            <p:nvPr/>
          </p:nvCxnSpPr>
          <p:spPr>
            <a:xfrm>
              <a:off x="827584" y="810504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823" name="Group 12"/>
          <p:cNvGrpSpPr>
            <a:grpSpLocks/>
          </p:cNvGrpSpPr>
          <p:nvPr/>
        </p:nvGrpSpPr>
        <p:grpSpPr bwMode="auto">
          <a:xfrm>
            <a:off x="7591425" y="3914775"/>
            <a:ext cx="585788" cy="954088"/>
            <a:chOff x="827584" y="332656"/>
            <a:chExt cx="585417" cy="954107"/>
          </a:xfrm>
        </p:grpSpPr>
        <p:sp>
          <p:nvSpPr>
            <p:cNvPr id="162824" name="TextBox 13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58541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 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10</a:t>
              </a:r>
            </a:p>
          </p:txBody>
        </p:sp>
        <p:cxnSp>
          <p:nvCxnSpPr>
            <p:cNvPr id="15" name="Straight Connector 14"/>
            <p:cNvCxnSpPr>
              <a:stCxn id="162824" idx="1"/>
              <a:endCxn id="162824" idx="3"/>
            </p:cNvCxnSpPr>
            <p:nvPr/>
          </p:nvCxnSpPr>
          <p:spPr>
            <a:xfrm>
              <a:off x="827584" y="810504"/>
              <a:ext cx="585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9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https://s3.amazonaws.com/tf.images/reduced-image_6748_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6368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Box 4"/>
          <p:cNvSpPr txBox="1">
            <a:spLocks noChangeArrowheads="1"/>
          </p:cNvSpPr>
          <p:nvPr/>
        </p:nvSpPr>
        <p:spPr bwMode="auto">
          <a:xfrm>
            <a:off x="3908663" y="333375"/>
            <a:ext cx="4366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Did you get the same answers as me?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708400" y="188913"/>
            <a:ext cx="5040313" cy="657225"/>
          </a:xfrm>
          <a:prstGeom prst="wedgeRoundRectCallout">
            <a:avLst>
              <a:gd name="adj1" fmla="val -74353"/>
              <a:gd name="adj2" fmla="val 8453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63845" name="Group 6"/>
          <p:cNvGrpSpPr>
            <a:grpSpLocks/>
          </p:cNvGrpSpPr>
          <p:nvPr/>
        </p:nvGrpSpPr>
        <p:grpSpPr bwMode="auto">
          <a:xfrm>
            <a:off x="4584700" y="3914775"/>
            <a:ext cx="385763" cy="954088"/>
            <a:chOff x="166571" y="288205"/>
            <a:chExt cx="385042" cy="954107"/>
          </a:xfrm>
        </p:grpSpPr>
        <p:sp>
          <p:nvSpPr>
            <p:cNvPr id="163855" name="TextBox 7"/>
            <p:cNvSpPr txBox="1">
              <a:spLocks noChangeArrowheads="1"/>
            </p:cNvSpPr>
            <p:nvPr/>
          </p:nvSpPr>
          <p:spPr bwMode="auto">
            <a:xfrm>
              <a:off x="166571" y="288205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4</a:t>
              </a:r>
            </a:p>
          </p:txBody>
        </p:sp>
        <p:cxnSp>
          <p:nvCxnSpPr>
            <p:cNvPr id="9" name="Straight Connector 8"/>
            <p:cNvCxnSpPr>
              <a:stCxn id="163855" idx="1"/>
              <a:endCxn id="163855" idx="3"/>
            </p:cNvCxnSpPr>
            <p:nvPr/>
          </p:nvCxnSpPr>
          <p:spPr>
            <a:xfrm>
              <a:off x="166571" y="766053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46" name="Group 9"/>
          <p:cNvGrpSpPr>
            <a:grpSpLocks/>
          </p:cNvGrpSpPr>
          <p:nvPr/>
        </p:nvGrpSpPr>
        <p:grpSpPr bwMode="auto">
          <a:xfrm>
            <a:off x="6527800" y="3943350"/>
            <a:ext cx="384175" cy="954088"/>
            <a:chOff x="827584" y="332656"/>
            <a:chExt cx="385042" cy="954107"/>
          </a:xfrm>
        </p:grpSpPr>
        <p:sp>
          <p:nvSpPr>
            <p:cNvPr id="163853" name="TextBox 10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5</a:t>
              </a:r>
            </a:p>
          </p:txBody>
        </p:sp>
        <p:cxnSp>
          <p:nvCxnSpPr>
            <p:cNvPr id="12" name="Straight Connector 11"/>
            <p:cNvCxnSpPr>
              <a:stCxn id="163853" idx="1"/>
              <a:endCxn id="163853" idx="3"/>
            </p:cNvCxnSpPr>
            <p:nvPr/>
          </p:nvCxnSpPr>
          <p:spPr>
            <a:xfrm>
              <a:off x="827584" y="810504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47" name="Group 12"/>
          <p:cNvGrpSpPr>
            <a:grpSpLocks/>
          </p:cNvGrpSpPr>
          <p:nvPr/>
        </p:nvGrpSpPr>
        <p:grpSpPr bwMode="auto">
          <a:xfrm>
            <a:off x="7591425" y="3914775"/>
            <a:ext cx="585788" cy="954088"/>
            <a:chOff x="827584" y="332656"/>
            <a:chExt cx="585417" cy="954107"/>
          </a:xfrm>
        </p:grpSpPr>
        <p:sp>
          <p:nvSpPr>
            <p:cNvPr id="163851" name="TextBox 13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58541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 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10</a:t>
              </a:r>
            </a:p>
          </p:txBody>
        </p:sp>
        <p:cxnSp>
          <p:nvCxnSpPr>
            <p:cNvPr id="15" name="Straight Connector 14"/>
            <p:cNvCxnSpPr>
              <a:stCxn id="163851" idx="1"/>
              <a:endCxn id="163851" idx="3"/>
            </p:cNvCxnSpPr>
            <p:nvPr/>
          </p:nvCxnSpPr>
          <p:spPr>
            <a:xfrm>
              <a:off x="827584" y="810504"/>
              <a:ext cx="585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48" name="TextBox 1"/>
          <p:cNvSpPr txBox="1">
            <a:spLocks noChangeArrowheads="1"/>
          </p:cNvSpPr>
          <p:nvPr/>
        </p:nvSpPr>
        <p:spPr bwMode="auto">
          <a:xfrm>
            <a:off x="4200525" y="5013325"/>
            <a:ext cx="115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cs typeface="Arial" charset="0"/>
              </a:rPr>
              <a:t>0.75</a:t>
            </a:r>
          </a:p>
        </p:txBody>
      </p:sp>
      <p:sp>
        <p:nvSpPr>
          <p:cNvPr id="163849" name="TextBox 24"/>
          <p:cNvSpPr txBox="1">
            <a:spLocks noChangeArrowheads="1"/>
          </p:cNvSpPr>
          <p:nvPr/>
        </p:nvSpPr>
        <p:spPr bwMode="auto">
          <a:xfrm>
            <a:off x="6221413" y="5151438"/>
            <a:ext cx="1152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cs typeface="Arial" charset="0"/>
              </a:rPr>
              <a:t>0.80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cs typeface="Arial" charset="0"/>
              </a:rPr>
              <a:t>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cs typeface="Arial" charset="0"/>
              </a:rPr>
              <a:t>0.8</a:t>
            </a:r>
          </a:p>
        </p:txBody>
      </p:sp>
      <p:sp>
        <p:nvSpPr>
          <p:cNvPr id="163850" name="TextBox 25"/>
          <p:cNvSpPr txBox="1">
            <a:spLocks noChangeArrowheads="1"/>
          </p:cNvSpPr>
          <p:nvPr/>
        </p:nvSpPr>
        <p:spPr bwMode="auto">
          <a:xfrm>
            <a:off x="7591425" y="5151438"/>
            <a:ext cx="11525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cs typeface="Arial" charset="0"/>
              </a:rPr>
              <a:t>0.90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>
                <a:solidFill>
                  <a:srgbClr val="000000"/>
                </a:solidFill>
                <a:cs typeface="Arial" charset="0"/>
              </a:rPr>
              <a:t>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cs typeface="Arial" charset="0"/>
              </a:rPr>
              <a:t>0.9</a:t>
            </a:r>
          </a:p>
        </p:txBody>
      </p:sp>
    </p:spTree>
    <p:extLst>
      <p:ext uri="{BB962C8B-B14F-4D97-AF65-F5344CB8AC3E}">
        <p14:creationId xmlns:p14="http://schemas.microsoft.com/office/powerpoint/2010/main" val="19843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s://s3.amazonaws.com/tf.images/reduced-image_6748_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6368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Box 4"/>
          <p:cNvSpPr txBox="1">
            <a:spLocks noChangeArrowheads="1"/>
          </p:cNvSpPr>
          <p:nvPr/>
        </p:nvSpPr>
        <p:spPr bwMode="auto">
          <a:xfrm>
            <a:off x="3854652" y="333375"/>
            <a:ext cx="4449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Have a go at these ones.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latin typeface="Arial Rounded MT Bold" panose="020F0704030504030204" pitchFamily="34" charset="0"/>
                <a:cs typeface="Arial" charset="0"/>
              </a:rPr>
              <a:t>Will  you get the same answers as me?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708400" y="188913"/>
            <a:ext cx="5040313" cy="936625"/>
          </a:xfrm>
          <a:prstGeom prst="wedgeRoundRectCallout">
            <a:avLst>
              <a:gd name="adj1" fmla="val -74353"/>
              <a:gd name="adj2" fmla="val 8453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64869" name="Group 15"/>
          <p:cNvGrpSpPr>
            <a:grpSpLocks/>
          </p:cNvGrpSpPr>
          <p:nvPr/>
        </p:nvGrpSpPr>
        <p:grpSpPr bwMode="auto">
          <a:xfrm>
            <a:off x="4265613" y="4005263"/>
            <a:ext cx="384175" cy="954087"/>
            <a:chOff x="827584" y="332656"/>
            <a:chExt cx="385042" cy="954107"/>
          </a:xfrm>
        </p:grpSpPr>
        <p:sp>
          <p:nvSpPr>
            <p:cNvPr id="164879" name="TextBox 16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8</a:t>
              </a:r>
            </a:p>
          </p:txBody>
        </p:sp>
        <p:cxnSp>
          <p:nvCxnSpPr>
            <p:cNvPr id="18" name="Straight Connector 17"/>
            <p:cNvCxnSpPr>
              <a:stCxn id="164879" idx="1"/>
              <a:endCxn id="164879" idx="3"/>
            </p:cNvCxnSpPr>
            <p:nvPr/>
          </p:nvCxnSpPr>
          <p:spPr>
            <a:xfrm>
              <a:off x="827584" y="810503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870" name="Group 18"/>
          <p:cNvGrpSpPr>
            <a:grpSpLocks/>
          </p:cNvGrpSpPr>
          <p:nvPr/>
        </p:nvGrpSpPr>
        <p:grpSpPr bwMode="auto">
          <a:xfrm>
            <a:off x="6111875" y="4005263"/>
            <a:ext cx="384175" cy="954087"/>
            <a:chOff x="827584" y="332656"/>
            <a:chExt cx="385042" cy="954107"/>
          </a:xfrm>
        </p:grpSpPr>
        <p:sp>
          <p:nvSpPr>
            <p:cNvPr id="164877" name="TextBox 19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1" name="Straight Connector 20"/>
            <p:cNvCxnSpPr>
              <a:stCxn id="164877" idx="1"/>
              <a:endCxn id="164877" idx="3"/>
            </p:cNvCxnSpPr>
            <p:nvPr/>
          </p:nvCxnSpPr>
          <p:spPr>
            <a:xfrm>
              <a:off x="827584" y="810503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871" name="Group 21"/>
          <p:cNvGrpSpPr>
            <a:grpSpLocks/>
          </p:cNvGrpSpPr>
          <p:nvPr/>
        </p:nvGrpSpPr>
        <p:grpSpPr bwMode="auto">
          <a:xfrm>
            <a:off x="7596188" y="4083050"/>
            <a:ext cx="385762" cy="954088"/>
            <a:chOff x="756427" y="-884822"/>
            <a:chExt cx="385042" cy="954107"/>
          </a:xfrm>
        </p:grpSpPr>
        <p:sp>
          <p:nvSpPr>
            <p:cNvPr id="164875" name="TextBox 22"/>
            <p:cNvSpPr txBox="1">
              <a:spLocks noChangeArrowheads="1"/>
            </p:cNvSpPr>
            <p:nvPr/>
          </p:nvSpPr>
          <p:spPr bwMode="auto">
            <a:xfrm>
              <a:off x="756427" y="-884822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cxnSp>
          <p:nvCxnSpPr>
            <p:cNvPr id="24" name="Straight Connector 23"/>
            <p:cNvCxnSpPr>
              <a:stCxn id="164875" idx="1"/>
              <a:endCxn id="164875" idx="3"/>
            </p:cNvCxnSpPr>
            <p:nvPr/>
          </p:nvCxnSpPr>
          <p:spPr>
            <a:xfrm>
              <a:off x="756427" y="-406974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s://s3.amazonaws.com/tf.images/reduced-image_6748_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6368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Box 4"/>
          <p:cNvSpPr txBox="1">
            <a:spLocks noChangeArrowheads="1"/>
          </p:cNvSpPr>
          <p:nvPr/>
        </p:nvSpPr>
        <p:spPr bwMode="auto">
          <a:xfrm>
            <a:off x="3992863" y="333375"/>
            <a:ext cx="417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 smtClean="0">
                <a:solidFill>
                  <a:srgbClr val="000000"/>
                </a:solidFill>
                <a:cs typeface="Arial" charset="0"/>
              </a:rPr>
              <a:t>Did  </a:t>
            </a:r>
            <a:r>
              <a:rPr lang="en-GB" altLang="en-US" dirty="0">
                <a:solidFill>
                  <a:srgbClr val="000000"/>
                </a:solidFill>
                <a:cs typeface="Arial" charset="0"/>
              </a:rPr>
              <a:t>you get the same answers as me?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708400" y="188913"/>
            <a:ext cx="5040313" cy="936625"/>
          </a:xfrm>
          <a:prstGeom prst="wedgeRoundRectCallout">
            <a:avLst>
              <a:gd name="adj1" fmla="val -74353"/>
              <a:gd name="adj2" fmla="val 8453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64869" name="Group 15"/>
          <p:cNvGrpSpPr>
            <a:grpSpLocks/>
          </p:cNvGrpSpPr>
          <p:nvPr/>
        </p:nvGrpSpPr>
        <p:grpSpPr bwMode="auto">
          <a:xfrm>
            <a:off x="3306016" y="4035209"/>
            <a:ext cx="384175" cy="954087"/>
            <a:chOff x="827584" y="332656"/>
            <a:chExt cx="385042" cy="954107"/>
          </a:xfrm>
        </p:grpSpPr>
        <p:sp>
          <p:nvSpPr>
            <p:cNvPr id="164879" name="TextBox 16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8</a:t>
              </a:r>
            </a:p>
          </p:txBody>
        </p:sp>
        <p:cxnSp>
          <p:nvCxnSpPr>
            <p:cNvPr id="18" name="Straight Connector 17"/>
            <p:cNvCxnSpPr>
              <a:stCxn id="164879" idx="1"/>
              <a:endCxn id="164879" idx="3"/>
            </p:cNvCxnSpPr>
            <p:nvPr/>
          </p:nvCxnSpPr>
          <p:spPr>
            <a:xfrm>
              <a:off x="827584" y="810503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870" name="Group 18"/>
          <p:cNvGrpSpPr>
            <a:grpSpLocks/>
          </p:cNvGrpSpPr>
          <p:nvPr/>
        </p:nvGrpSpPr>
        <p:grpSpPr bwMode="auto">
          <a:xfrm>
            <a:off x="5580112" y="4005263"/>
            <a:ext cx="384175" cy="954087"/>
            <a:chOff x="827584" y="332656"/>
            <a:chExt cx="385042" cy="954107"/>
          </a:xfrm>
        </p:grpSpPr>
        <p:sp>
          <p:nvSpPr>
            <p:cNvPr id="164877" name="TextBox 19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 dirty="0">
                  <a:solidFill>
                    <a:srgbClr val="000000"/>
                  </a:solidFill>
                  <a:cs typeface="Arial" charset="0"/>
                </a:rPr>
                <a:t>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 dirty="0">
                  <a:solidFill>
                    <a:srgbClr val="000000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1" name="Straight Connector 20"/>
            <p:cNvCxnSpPr>
              <a:stCxn id="164877" idx="1"/>
              <a:endCxn id="164877" idx="3"/>
            </p:cNvCxnSpPr>
            <p:nvPr/>
          </p:nvCxnSpPr>
          <p:spPr>
            <a:xfrm>
              <a:off x="827584" y="810503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871" name="Group 21"/>
          <p:cNvGrpSpPr>
            <a:grpSpLocks/>
          </p:cNvGrpSpPr>
          <p:nvPr/>
        </p:nvGrpSpPr>
        <p:grpSpPr bwMode="auto">
          <a:xfrm>
            <a:off x="7596188" y="4083050"/>
            <a:ext cx="385762" cy="954088"/>
            <a:chOff x="756427" y="-884822"/>
            <a:chExt cx="385042" cy="954107"/>
          </a:xfrm>
        </p:grpSpPr>
        <p:sp>
          <p:nvSpPr>
            <p:cNvPr id="164875" name="TextBox 22"/>
            <p:cNvSpPr txBox="1">
              <a:spLocks noChangeArrowheads="1"/>
            </p:cNvSpPr>
            <p:nvPr/>
          </p:nvSpPr>
          <p:spPr bwMode="auto">
            <a:xfrm>
              <a:off x="756427" y="-884822"/>
              <a:ext cx="3850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2800" b="1">
                  <a:solidFill>
                    <a:srgbClr val="000000"/>
                  </a:solidFill>
                  <a:cs typeface="Arial" charset="0"/>
                </a:rPr>
                <a:t>7</a:t>
              </a:r>
            </a:p>
          </p:txBody>
        </p:sp>
        <p:cxnSp>
          <p:nvCxnSpPr>
            <p:cNvPr id="24" name="Straight Connector 23"/>
            <p:cNvCxnSpPr>
              <a:stCxn id="164875" idx="1"/>
              <a:endCxn id="164875" idx="3"/>
            </p:cNvCxnSpPr>
            <p:nvPr/>
          </p:nvCxnSpPr>
          <p:spPr>
            <a:xfrm>
              <a:off x="756427" y="-406974"/>
              <a:ext cx="3850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824" y="5141127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000000"/>
                </a:solidFill>
                <a:cs typeface="Arial" charset="0"/>
              </a:rPr>
              <a:t>0.625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47384" y="5110171"/>
            <a:ext cx="2000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smtClean="0">
                <a:solidFill>
                  <a:srgbClr val="000000"/>
                </a:solidFill>
                <a:cs typeface="Arial" charset="0"/>
              </a:rPr>
              <a:t>0.666…</a:t>
            </a:r>
            <a:endParaRPr lang="en-GB" altLang="en-US" sz="3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76256" y="5141913"/>
            <a:ext cx="201622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 smtClean="0">
                <a:solidFill>
                  <a:srgbClr val="000000"/>
                </a:solidFill>
                <a:cs typeface="Arial" charset="0"/>
              </a:rPr>
              <a:t>0.857…</a:t>
            </a:r>
            <a:endParaRPr lang="en-GB" altLang="en-US" sz="36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53751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Decimals into percentages</a:t>
            </a:r>
          </a:p>
        </p:txBody>
      </p:sp>
      <p:sp>
        <p:nvSpPr>
          <p:cNvPr id="250883" name="Rectangle 2"/>
          <p:cNvSpPr>
            <a:spLocks noChangeArrowheads="1"/>
          </p:cNvSpPr>
          <p:nvPr/>
        </p:nvSpPr>
        <p:spPr bwMode="auto">
          <a:xfrm>
            <a:off x="755650" y="1179513"/>
            <a:ext cx="763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3600" b="1">
                <a:solidFill>
                  <a:srgbClr val="000000"/>
                </a:solidFill>
              </a:rPr>
              <a:t>0.75 x 100% = </a:t>
            </a:r>
            <a:r>
              <a:rPr lang="en-GB" altLang="en-US" sz="3600" b="1">
                <a:solidFill>
                  <a:srgbClr val="7F7F7F"/>
                </a:solidFill>
              </a:rPr>
              <a:t>0</a:t>
            </a:r>
            <a:r>
              <a:rPr lang="en-GB" altLang="en-US" sz="3600" b="1">
                <a:solidFill>
                  <a:srgbClr val="FF0000"/>
                </a:solidFill>
              </a:rPr>
              <a:t>.</a:t>
            </a:r>
            <a:r>
              <a:rPr lang="en-GB" altLang="en-US" sz="3600" b="1">
                <a:solidFill>
                  <a:srgbClr val="7F7F7F"/>
                </a:solidFill>
              </a:rPr>
              <a:t>75</a:t>
            </a:r>
            <a:r>
              <a:rPr lang="en-GB" altLang="en-US" sz="3600" b="1">
                <a:solidFill>
                  <a:srgbClr val="000000"/>
                </a:solidFill>
              </a:rPr>
              <a:t> = 75</a:t>
            </a:r>
            <a:r>
              <a:rPr lang="en-GB" altLang="en-US" sz="3600" b="1">
                <a:solidFill>
                  <a:srgbClr val="FF0000"/>
                </a:solidFill>
              </a:rPr>
              <a:t>.</a:t>
            </a:r>
            <a:r>
              <a:rPr lang="en-GB" altLang="en-US" sz="3600" b="1">
                <a:solidFill>
                  <a:srgbClr val="000000"/>
                </a:solidFill>
              </a:rPr>
              <a:t>0% = 75%</a:t>
            </a:r>
          </a:p>
        </p:txBody>
      </p:sp>
      <p:sp>
        <p:nvSpPr>
          <p:cNvPr id="11" name="Right Arrow 10"/>
          <p:cNvSpPr/>
          <p:nvPr/>
        </p:nvSpPr>
        <p:spPr>
          <a:xfrm rot="18362242">
            <a:off x="3661570" y="2161381"/>
            <a:ext cx="855662" cy="142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3700" y="2565400"/>
            <a:ext cx="55864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Remember multiplying with 100?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Two zeros in 100 means two “jumps to the right”... </a:t>
            </a:r>
          </a:p>
        </p:txBody>
      </p:sp>
      <p:sp>
        <p:nvSpPr>
          <p:cNvPr id="250886" name="TextBox 12"/>
          <p:cNvSpPr txBox="1">
            <a:spLocks noChangeArrowheads="1"/>
          </p:cNvSpPr>
          <p:nvPr/>
        </p:nvSpPr>
        <p:spPr bwMode="auto">
          <a:xfrm>
            <a:off x="1187450" y="4437063"/>
            <a:ext cx="6872288" cy="95408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altLang="en-US" sz="2800" b="1">
                <a:solidFill>
                  <a:srgbClr val="000000"/>
                </a:solidFill>
              </a:rPr>
              <a:t>To change a decimal into a percentage,</a:t>
            </a:r>
          </a:p>
          <a:p>
            <a:pPr algn="ctr" eaLnBrk="1" hangingPunct="1"/>
            <a:r>
              <a:rPr lang="en-GB" altLang="en-US" sz="2800" b="1">
                <a:solidFill>
                  <a:srgbClr val="000000"/>
                </a:solidFill>
              </a:rPr>
              <a:t>we simply multiply it by 100%.</a:t>
            </a:r>
            <a:endParaRPr lang="en-GB" altLang="en-US" sz="2800" b="1">
              <a:solidFill>
                <a:srgbClr val="0070C0"/>
              </a:solidFill>
            </a:endParaRPr>
          </a:p>
        </p:txBody>
      </p:sp>
      <p:grpSp>
        <p:nvGrpSpPr>
          <p:cNvPr id="250887" name="Group 27"/>
          <p:cNvGrpSpPr>
            <a:grpSpLocks/>
          </p:cNvGrpSpPr>
          <p:nvPr/>
        </p:nvGrpSpPr>
        <p:grpSpPr bwMode="auto">
          <a:xfrm>
            <a:off x="4270375" y="1519238"/>
            <a:ext cx="581025" cy="439737"/>
            <a:chOff x="4270560" y="1519337"/>
            <a:chExt cx="580619" cy="439930"/>
          </a:xfrm>
        </p:grpSpPr>
        <p:grpSp>
          <p:nvGrpSpPr>
            <p:cNvPr id="250888" name="Group 21"/>
            <p:cNvGrpSpPr>
              <a:grpSpLocks/>
            </p:cNvGrpSpPr>
            <p:nvPr/>
          </p:nvGrpSpPr>
          <p:grpSpPr bwMode="auto">
            <a:xfrm>
              <a:off x="4270560" y="1525830"/>
              <a:ext cx="288605" cy="433437"/>
              <a:chOff x="4270560" y="1525830"/>
              <a:chExt cx="288605" cy="433437"/>
            </a:xfrm>
          </p:grpSpPr>
          <p:grpSp>
            <p:nvGrpSpPr>
              <p:cNvPr id="250894" name="Group 5"/>
              <p:cNvGrpSpPr>
                <a:grpSpLocks/>
              </p:cNvGrpSpPr>
              <p:nvPr/>
            </p:nvGrpSpPr>
            <p:grpSpPr bwMode="auto">
              <a:xfrm rot="4993419">
                <a:off x="4260353" y="1536037"/>
                <a:ext cx="309020" cy="288605"/>
                <a:chOff x="4644008" y="2197993"/>
                <a:chExt cx="360239" cy="366911"/>
              </a:xfrm>
            </p:grpSpPr>
            <p:sp>
              <p:nvSpPr>
                <p:cNvPr id="4" name="Arc 3"/>
                <p:cNvSpPr/>
                <p:nvPr/>
              </p:nvSpPr>
              <p:spPr>
                <a:xfrm rot="5574583">
                  <a:off x="4643316" y="2205897"/>
                  <a:ext cx="361010" cy="361029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" name="Arc 4"/>
                <p:cNvSpPr/>
                <p:nvPr/>
              </p:nvSpPr>
              <p:spPr>
                <a:xfrm rot="473779">
                  <a:off x="4641904" y="2201664"/>
                  <a:ext cx="361030" cy="361010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 rot="16200000">
                <a:off x="4287073" y="1693402"/>
                <a:ext cx="254111" cy="277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solidFill>
                      <a:srgbClr val="FF0000"/>
                    </a:solidFill>
                    <a:latin typeface="Calibri"/>
                    <a:cs typeface="+mn-cs"/>
                  </a:rPr>
                  <a:t>v</a:t>
                </a:r>
              </a:p>
            </p:txBody>
          </p:sp>
        </p:grpSp>
        <p:grpSp>
          <p:nvGrpSpPr>
            <p:cNvPr id="250889" name="Group 22"/>
            <p:cNvGrpSpPr>
              <a:grpSpLocks/>
            </p:cNvGrpSpPr>
            <p:nvPr/>
          </p:nvGrpSpPr>
          <p:grpSpPr bwMode="auto">
            <a:xfrm>
              <a:off x="4562574" y="1519337"/>
              <a:ext cx="288605" cy="433437"/>
              <a:chOff x="4270560" y="1525830"/>
              <a:chExt cx="288605" cy="433437"/>
            </a:xfrm>
          </p:grpSpPr>
          <p:grpSp>
            <p:nvGrpSpPr>
              <p:cNvPr id="250890" name="Group 5"/>
              <p:cNvGrpSpPr>
                <a:grpSpLocks/>
              </p:cNvGrpSpPr>
              <p:nvPr/>
            </p:nvGrpSpPr>
            <p:grpSpPr bwMode="auto">
              <a:xfrm rot="4993419">
                <a:off x="4260353" y="1536037"/>
                <a:ext cx="309020" cy="288605"/>
                <a:chOff x="4644008" y="2197993"/>
                <a:chExt cx="360239" cy="366911"/>
              </a:xfrm>
            </p:grpSpPr>
            <p:sp>
              <p:nvSpPr>
                <p:cNvPr id="26" name="Arc 25"/>
                <p:cNvSpPr/>
                <p:nvPr/>
              </p:nvSpPr>
              <p:spPr>
                <a:xfrm rot="5574583">
                  <a:off x="4643461" y="2206067"/>
                  <a:ext cx="361010" cy="361029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 rot="473779">
                  <a:off x="4642050" y="2201834"/>
                  <a:ext cx="361030" cy="361010"/>
                </a:xfrm>
                <a:prstGeom prst="arc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 rot="16200000">
                <a:off x="4286955" y="1693543"/>
                <a:ext cx="254111" cy="2776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solidFill>
                      <a:srgbClr val="FF0000"/>
                    </a:solidFill>
                    <a:latin typeface="Calibri"/>
                    <a:cs typeface="+mn-cs"/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6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Converting Fractions to decimals and percentages</a:t>
            </a:r>
          </a:p>
          <a:p>
            <a:endParaRPr lang="en-GB" sz="6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n-GB" sz="6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couldthishappen.com/wp-content/uploads/2012/12/Sentinel-Prime-Transformers-3-Dark-of-the-Moon-3_130366439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44608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TextBox 3"/>
          <p:cNvSpPr txBox="1">
            <a:spLocks noChangeArrowheads="1"/>
          </p:cNvSpPr>
          <p:nvPr/>
        </p:nvSpPr>
        <p:spPr bwMode="auto">
          <a:xfrm>
            <a:off x="2051050" y="517525"/>
            <a:ext cx="368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Don’t even ask about me, alright?</a:t>
            </a:r>
          </a:p>
          <a:p>
            <a:pPr algn="ctr" eaLnBrk="1" hangingPunct="1"/>
            <a:endParaRPr lang="en-GB" altLang="en-US">
              <a:solidFill>
                <a:srgbClr val="000000"/>
              </a:solidFill>
            </a:endParaRP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Grab your pen and change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these decimals into percentages: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908175" y="404813"/>
            <a:ext cx="3887788" cy="1412875"/>
          </a:xfrm>
          <a:prstGeom prst="wedgeRoundRectCallout">
            <a:avLst>
              <a:gd name="adj1" fmla="val -36538"/>
              <a:gd name="adj2" fmla="val 99741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1910" name="TextBox 5"/>
          <p:cNvSpPr txBox="1">
            <a:spLocks noChangeArrowheads="1"/>
          </p:cNvSpPr>
          <p:nvPr/>
        </p:nvSpPr>
        <p:spPr bwMode="auto">
          <a:xfrm>
            <a:off x="5580063" y="2708275"/>
            <a:ext cx="27320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800" b="1">
                <a:solidFill>
                  <a:srgbClr val="000000"/>
                </a:solidFill>
              </a:rPr>
              <a:t>0.82		0.33</a:t>
            </a:r>
          </a:p>
          <a:p>
            <a:pPr eaLnBrk="1" hangingPunct="1"/>
            <a:endParaRPr lang="en-GB" alt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000000"/>
                </a:solidFill>
              </a:rPr>
              <a:t>0.15		0.02</a:t>
            </a:r>
          </a:p>
          <a:p>
            <a:pPr eaLnBrk="1" hangingPunct="1"/>
            <a:endParaRPr lang="en-GB" alt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000000"/>
                </a:solidFill>
              </a:rPr>
              <a:t>0.001		0.7</a:t>
            </a:r>
          </a:p>
        </p:txBody>
      </p:sp>
    </p:spTree>
    <p:extLst>
      <p:ext uri="{BB962C8B-B14F-4D97-AF65-F5344CB8AC3E}">
        <p14:creationId xmlns:p14="http://schemas.microsoft.com/office/powerpoint/2010/main" val="3654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" y="2246573"/>
            <a:ext cx="26527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491880" y="620688"/>
            <a:ext cx="4824536" cy="2520280"/>
          </a:xfrm>
          <a:prstGeom prst="wedgeRectCallout">
            <a:avLst>
              <a:gd name="adj1" fmla="val -76984"/>
              <a:gd name="adj2" fmla="val 40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Now it’s your turn to change all of these fractions into decimals then percentages</a:t>
            </a:r>
          </a:p>
          <a:p>
            <a:pPr algn="ctr"/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Remember – fraction to decimal divide the numerator by the denominator</a:t>
            </a: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Decimal to percentage multiply the decimal by 100%</a:t>
            </a:r>
          </a:p>
          <a:p>
            <a:pPr marL="285750" indent="-285750" algn="ctr">
              <a:buFontTx/>
              <a:buChar char="-"/>
            </a:pP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Are you ready to transform?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57482"/>
              </p:ext>
            </p:extLst>
          </p:nvPr>
        </p:nvGraphicFramePr>
        <p:xfrm>
          <a:off x="755576" y="260648"/>
          <a:ext cx="60960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4/5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9/12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4848">
                <a:tc>
                  <a:txBody>
                    <a:bodyPr/>
                    <a:lstStyle/>
                    <a:p>
                      <a:r>
                        <a:rPr lang="en-GB" dirty="0" smtClean="0"/>
                        <a:t>4/6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22/25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84/100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076950"/>
            <a:ext cx="11890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5805264"/>
            <a:ext cx="864096" cy="576064"/>
          </a:xfrm>
          <a:prstGeom prst="wedgeEllipseCallout">
            <a:avLst>
              <a:gd name="adj1" fmla="val 116636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Day 1</a:t>
            </a:r>
            <a:endParaRPr lang="en-GB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22884"/>
              </p:ext>
            </p:extLst>
          </p:nvPr>
        </p:nvGraphicFramePr>
        <p:xfrm>
          <a:off x="755576" y="260648"/>
          <a:ext cx="60960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10/12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4848">
                <a:tc>
                  <a:txBody>
                    <a:bodyPr/>
                    <a:lstStyle/>
                    <a:p>
                      <a:r>
                        <a:rPr lang="en-GB" dirty="0" smtClean="0"/>
                        <a:t>6/50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76/100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24/50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076950"/>
            <a:ext cx="11890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5805264"/>
            <a:ext cx="864096" cy="576064"/>
          </a:xfrm>
          <a:prstGeom prst="wedgeEllipseCallout">
            <a:avLst>
              <a:gd name="adj1" fmla="val 116636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Day 2</a:t>
            </a:r>
            <a:endParaRPr lang="en-GB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19388"/>
              </p:ext>
            </p:extLst>
          </p:nvPr>
        </p:nvGraphicFramePr>
        <p:xfrm>
          <a:off x="755576" y="260648"/>
          <a:ext cx="60960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89/100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4848">
                <a:tc>
                  <a:txBody>
                    <a:bodyPr/>
                    <a:lstStyle/>
                    <a:p>
                      <a:r>
                        <a:rPr lang="en-GB" dirty="0" smtClean="0"/>
                        <a:t>1/8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43/50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23/100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076950"/>
            <a:ext cx="11890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5805264"/>
            <a:ext cx="864096" cy="576064"/>
          </a:xfrm>
          <a:prstGeom prst="wedgeEllipseCallout">
            <a:avLst>
              <a:gd name="adj1" fmla="val 116636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Day 3</a:t>
            </a:r>
            <a:endParaRPr lang="en-GB" sz="1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" y="2246573"/>
            <a:ext cx="265271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491880" y="620688"/>
            <a:ext cx="4824536" cy="2520280"/>
          </a:xfrm>
          <a:prstGeom prst="wedgeRectCallout">
            <a:avLst>
              <a:gd name="adj1" fmla="val -76984"/>
              <a:gd name="adj2" fmla="val 40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The next slides give you the answers – don’t peek at them until you have done your work  or I will get Mrs </a:t>
            </a:r>
            <a:r>
              <a:rPr lang="en-GB" sz="2400" dirty="0" err="1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Rusby</a:t>
            </a:r>
            <a:r>
              <a:rPr lang="en-GB" sz="24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 to transform you some how!</a:t>
            </a:r>
            <a:endParaRPr lang="en-GB" sz="24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55998"/>
              </p:ext>
            </p:extLst>
          </p:nvPr>
        </p:nvGraphicFramePr>
        <p:xfrm>
          <a:off x="755576" y="260648"/>
          <a:ext cx="60960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4/5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0.333…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33.3%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9/12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</a:tr>
              <a:tr h="334848">
                <a:tc>
                  <a:txBody>
                    <a:bodyPr/>
                    <a:lstStyle/>
                    <a:p>
                      <a:r>
                        <a:rPr lang="en-GB" dirty="0" smtClean="0"/>
                        <a:t>4/6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0.666…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66.6%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0.666…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66.6%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22/25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84/100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84%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15/25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076950"/>
            <a:ext cx="11890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5805264"/>
            <a:ext cx="864096" cy="576064"/>
          </a:xfrm>
          <a:prstGeom prst="wedgeEllipseCallout">
            <a:avLst>
              <a:gd name="adj1" fmla="val 116636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168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54863"/>
              </p:ext>
            </p:extLst>
          </p:nvPr>
        </p:nvGraphicFramePr>
        <p:xfrm>
          <a:off x="755576" y="260648"/>
          <a:ext cx="60960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0.666…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66.6%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0.333…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33.3%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10/12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0.833…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83.3%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</a:tr>
              <a:tr h="334848">
                <a:tc>
                  <a:txBody>
                    <a:bodyPr/>
                    <a:lstStyle/>
                    <a:p>
                      <a:r>
                        <a:rPr lang="en-GB" dirty="0" smtClean="0"/>
                        <a:t>6/50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76/100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24/50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14/25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076950"/>
            <a:ext cx="11890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5805264"/>
            <a:ext cx="864096" cy="576064"/>
          </a:xfrm>
          <a:prstGeom prst="wedgeEllipseCallout">
            <a:avLst>
              <a:gd name="adj1" fmla="val 116636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31018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10947"/>
              </p:ext>
            </p:extLst>
          </p:nvPr>
        </p:nvGraphicFramePr>
        <p:xfrm>
          <a:off x="755576" y="260648"/>
          <a:ext cx="6096000" cy="55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FRACTION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DECIMAL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PERCENTAGE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89/100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0.166…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18/20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7/50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16/25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64%</a:t>
                      </a:r>
                      <a:endParaRPr lang="en-GB" dirty="0"/>
                    </a:p>
                  </a:txBody>
                  <a:tcPr/>
                </a:tc>
              </a:tr>
              <a:tr h="334848">
                <a:tc>
                  <a:txBody>
                    <a:bodyPr/>
                    <a:lstStyle/>
                    <a:p>
                      <a:r>
                        <a:rPr lang="en-GB" dirty="0" smtClean="0"/>
                        <a:t>1/8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2/12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0.166…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43/50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0.142…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14.2%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3/4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23/100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076950"/>
            <a:ext cx="11890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588224" y="5805264"/>
            <a:ext cx="864096" cy="576064"/>
          </a:xfrm>
          <a:prstGeom prst="wedgeEllipseCallout">
            <a:avLst>
              <a:gd name="adj1" fmla="val 116636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39958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http://wonderfulengineering.com/wp-content/uploads/2013/11/transformers-wallpapers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14325"/>
            <a:ext cx="8040688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948112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283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0602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Optimus Prime</a:t>
            </a:r>
          </a:p>
        </p:txBody>
      </p:sp>
      <p:sp>
        <p:nvSpPr>
          <p:cNvPr id="8" name="Left-Up Arrow 7"/>
          <p:cNvSpPr/>
          <p:nvPr/>
        </p:nvSpPr>
        <p:spPr>
          <a:xfrm rot="16200000">
            <a:off x="4572000" y="1484313"/>
            <a:ext cx="1152525" cy="1152525"/>
          </a:xfrm>
          <a:prstGeom prst="leftUpArrow">
            <a:avLst>
              <a:gd name="adj1" fmla="val 12790"/>
              <a:gd name="adj2" fmla="val 19505"/>
              <a:gd name="adj3" fmla="val 25000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9622" name="TextBox 8"/>
          <p:cNvSpPr txBox="1">
            <a:spLocks noChangeArrowheads="1"/>
          </p:cNvSpPr>
          <p:nvPr/>
        </p:nvSpPr>
        <p:spPr bwMode="auto">
          <a:xfrm>
            <a:off x="611188" y="5300663"/>
            <a:ext cx="663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 From a robot into a truck and from a truck into a robot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5949280"/>
            <a:ext cx="7253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BUT IT’S STILL THE SAME GUY!!!</a:t>
            </a:r>
          </a:p>
        </p:txBody>
      </p:sp>
    </p:spTree>
    <p:extLst>
      <p:ext uri="{BB962C8B-B14F-4D97-AF65-F5344CB8AC3E}">
        <p14:creationId xmlns:p14="http://schemas.microsoft.com/office/powerpoint/2010/main" val="3046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60350"/>
            <a:ext cx="26543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171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836712"/>
            <a:ext cx="23743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Bumblebee</a:t>
            </a:r>
          </a:p>
        </p:txBody>
      </p:sp>
      <p:sp>
        <p:nvSpPr>
          <p:cNvPr id="5" name="Left-Up Arrow 4"/>
          <p:cNvSpPr/>
          <p:nvPr/>
        </p:nvSpPr>
        <p:spPr>
          <a:xfrm rot="16200000">
            <a:off x="4572000" y="1484313"/>
            <a:ext cx="1152525" cy="1152525"/>
          </a:xfrm>
          <a:prstGeom prst="leftUpArrow">
            <a:avLst>
              <a:gd name="adj1" fmla="val 12790"/>
              <a:gd name="adj2" fmla="val 19505"/>
              <a:gd name="adj3" fmla="val 25000"/>
            </a:avLst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40646" name="TextBox 5"/>
          <p:cNvSpPr txBox="1">
            <a:spLocks noChangeArrowheads="1"/>
          </p:cNvSpPr>
          <p:nvPr/>
        </p:nvSpPr>
        <p:spPr bwMode="auto">
          <a:xfrm>
            <a:off x="611188" y="5300663"/>
            <a:ext cx="6199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 From a robot into a car and from a car into a robot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5949280"/>
            <a:ext cx="7253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BUT IT’S STILL THE SAME GUY!!!</a:t>
            </a:r>
          </a:p>
        </p:txBody>
      </p:sp>
    </p:spTree>
    <p:extLst>
      <p:ext uri="{BB962C8B-B14F-4D97-AF65-F5344CB8AC3E}">
        <p14:creationId xmlns:p14="http://schemas.microsoft.com/office/powerpoint/2010/main" val="12323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5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076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0688"/>
            <a:ext cx="18060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srgbClr val="0070C0"/>
                  </a:solidFill>
                  <a:prstDash val="solid"/>
                  <a:miter lim="800000"/>
                </a:ln>
                <a:solidFill>
                  <a:prstClr val="white">
                    <a:lumMod val="50000"/>
                  </a:prst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Ironhide</a:t>
            </a:r>
          </a:p>
        </p:txBody>
      </p:sp>
      <p:sp>
        <p:nvSpPr>
          <p:cNvPr id="5" name="Left-Up Arrow 4"/>
          <p:cNvSpPr/>
          <p:nvPr/>
        </p:nvSpPr>
        <p:spPr>
          <a:xfrm rot="16200000">
            <a:off x="4715669" y="1269207"/>
            <a:ext cx="1152525" cy="1150937"/>
          </a:xfrm>
          <a:prstGeom prst="leftUpArrow">
            <a:avLst>
              <a:gd name="adj1" fmla="val 12790"/>
              <a:gd name="adj2" fmla="val 19505"/>
              <a:gd name="adj3" fmla="val 25000"/>
            </a:avLst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1670" name="TextBox 5"/>
          <p:cNvSpPr txBox="1">
            <a:spLocks noChangeArrowheads="1"/>
          </p:cNvSpPr>
          <p:nvPr/>
        </p:nvSpPr>
        <p:spPr bwMode="auto">
          <a:xfrm>
            <a:off x="611188" y="5300663"/>
            <a:ext cx="699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 From a robot into a pickup and from a pickup into a robot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5949280"/>
            <a:ext cx="7253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prstClr val="white">
                    <a:lumMod val="50000"/>
                  </a:prst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BUT IT’S STILL THE SAME GUY!!!</a:t>
            </a:r>
          </a:p>
        </p:txBody>
      </p:sp>
    </p:spTree>
    <p:extLst>
      <p:ext uri="{BB962C8B-B14F-4D97-AF65-F5344CB8AC3E}">
        <p14:creationId xmlns:p14="http://schemas.microsoft.com/office/powerpoint/2010/main" val="11243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3209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2691" name="Group 8"/>
          <p:cNvGrpSpPr>
            <a:grpSpLocks/>
          </p:cNvGrpSpPr>
          <p:nvPr/>
        </p:nvGrpSpPr>
        <p:grpSpPr bwMode="auto">
          <a:xfrm>
            <a:off x="2339975" y="260350"/>
            <a:ext cx="655638" cy="2124075"/>
            <a:chOff x="827584" y="332656"/>
            <a:chExt cx="655949" cy="2123658"/>
          </a:xfrm>
        </p:grpSpPr>
        <p:sp>
          <p:nvSpPr>
            <p:cNvPr id="242700" name="TextBox 3"/>
            <p:cNvSpPr txBox="1">
              <a:spLocks noChangeArrowheads="1"/>
            </p:cNvSpPr>
            <p:nvPr/>
          </p:nvSpPr>
          <p:spPr bwMode="auto">
            <a:xfrm>
              <a:off x="827584" y="332656"/>
              <a:ext cx="655949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66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66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6" name="Straight Connector 5"/>
            <p:cNvCxnSpPr>
              <a:stCxn id="242700" idx="1"/>
              <a:endCxn id="242700" idx="3"/>
            </p:cNvCxnSpPr>
            <p:nvPr/>
          </p:nvCxnSpPr>
          <p:spPr>
            <a:xfrm>
              <a:off x="827584" y="1394485"/>
              <a:ext cx="65594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692" name="TextBox 6"/>
          <p:cNvSpPr txBox="1">
            <a:spLocks noChangeArrowheads="1"/>
          </p:cNvSpPr>
          <p:nvPr/>
        </p:nvSpPr>
        <p:spPr bwMode="auto">
          <a:xfrm>
            <a:off x="2484438" y="2924175"/>
            <a:ext cx="2305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0.375</a:t>
            </a:r>
          </a:p>
        </p:txBody>
      </p:sp>
      <p:sp>
        <p:nvSpPr>
          <p:cNvPr id="242693" name="TextBox 7"/>
          <p:cNvSpPr txBox="1">
            <a:spLocks noChangeArrowheads="1"/>
          </p:cNvSpPr>
          <p:nvPr/>
        </p:nvSpPr>
        <p:spPr bwMode="auto">
          <a:xfrm>
            <a:off x="5795963" y="2420938"/>
            <a:ext cx="2586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37.5%</a:t>
            </a:r>
          </a:p>
        </p:txBody>
      </p:sp>
      <p:sp>
        <p:nvSpPr>
          <p:cNvPr id="10" name="Left-Right-Up Arrow 9"/>
          <p:cNvSpPr/>
          <p:nvPr/>
        </p:nvSpPr>
        <p:spPr>
          <a:xfrm rot="1894366" flipV="1">
            <a:off x="3362325" y="1835150"/>
            <a:ext cx="2413000" cy="1214438"/>
          </a:xfrm>
          <a:prstGeom prst="leftRightUpArrow">
            <a:avLst>
              <a:gd name="adj1" fmla="val 14744"/>
              <a:gd name="adj2" fmla="val 25000"/>
              <a:gd name="adj3" fmla="val 2500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2695" name="TextBox 10"/>
          <p:cNvSpPr txBox="1">
            <a:spLocks noChangeArrowheads="1"/>
          </p:cNvSpPr>
          <p:nvPr/>
        </p:nvSpPr>
        <p:spPr bwMode="auto">
          <a:xfrm>
            <a:off x="0" y="4149725"/>
            <a:ext cx="812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... From a fraction into a decimal and from a decimal into a percentage 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088" y="4797152"/>
            <a:ext cx="72539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BUT IT’S STILL THE SAME GUY!!!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443663" y="4652963"/>
            <a:ext cx="1441450" cy="936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59563" y="4652963"/>
            <a:ext cx="1304925" cy="1089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934929">
            <a:off x="5472651" y="4986987"/>
            <a:ext cx="35894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2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Freestyle Script" pitchFamily="66" charset="0"/>
                <a:cs typeface="Arial" pitchFamily="34" charset="0"/>
              </a:rPr>
              <a:t>amount</a:t>
            </a:r>
            <a:r>
              <a:rPr lang="en-GB" sz="7200" b="1" dirty="0">
                <a:ln w="18000">
                  <a:solidFill>
                    <a:prstClr val="white">
                      <a:lumMod val="50000"/>
                    </a:prst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eestyle Script" pitchFamily="66" charset="0"/>
                <a:cs typeface="Arial" pitchFamily="34" charset="0"/>
              </a:rPr>
              <a:t> </a:t>
            </a:r>
            <a:r>
              <a:rPr lang="en-GB" sz="72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Freestyle Script" pitchFamily="66" charset="0"/>
                <a:cs typeface="Arial" pitchFamily="34" charset="0"/>
              </a:rPr>
              <a:t>of</a:t>
            </a:r>
            <a:r>
              <a:rPr lang="en-GB" sz="7200" b="1" dirty="0">
                <a:ln w="18000">
                  <a:solidFill>
                    <a:prstClr val="white">
                      <a:lumMod val="50000"/>
                    </a:prst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Freestyle Script" pitchFamily="66" charset="0"/>
                <a:cs typeface="Arial" pitchFamily="34" charset="0"/>
              </a:rPr>
              <a:t> </a:t>
            </a:r>
            <a:r>
              <a:rPr lang="en-GB" sz="72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Freestyle Script" pitchFamily="66" charset="0"/>
                <a:cs typeface="Arial" pitchFamily="34" charset="0"/>
              </a:rPr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4160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AutoShape 7" descr="data:image/jpeg;base64,/9j/4AAQSkZJRgABAQAAAQABAAD/2wCEAAkGBxQREBQUExQVFRQXFBwVFBgYGBgVFxQWFBgXFhcWGRcYHyggGBolHRYUITEhJSkrLjAuFyIzODMtNygtLisBCgoKDg0OGhAQGyskHCQsLCwsLCwrLCwsLCwsLCwsLCwsLCwsNCwsLCwsKywtLCwsLiwsLCwsLCwsLCwsLCwvLf/AABEIAHMBtAMBIgACEQEDEQH/xAAcAAABBQEBAQAAAAAAAAAAAAAAAwQFBgcBAgj/xABOEAACAQMCAwUFAwgHBAcJAAABAgMABBESIQUTMQYiQVFhBxRxgZEjMqEVQlKTscHR4RckVFVictMzNILwFlNzkrLC4iY1Q2NkdKOz0v/EABoBAQADAQEBAAAAAAAAAAAAAAABAgMEBQb/xAAtEQACAgEDAgQFBQEBAAAAAAAAAQIRAxIhMRNBBFFSkRRhcaHwBSIygbHxFf/aAAwDAQACEQMRAD8Aw2iiigCiiigCiiigCiiigCiiigO13NcooDua6DXmigFQ1eg9I13NCBwHroam+a7qoBxkV3am2qu6qAXpxa8PaR1XcFiAq41E/EeAwCSTjGDTJJMdOvn5fD19a1bsVw+C24W91KQWlbvHpiFHRWRSNxkld/Hp41nknpr5l4RsbWnZ94Ydc8z6QMRKV+5gbgbYG3UZx0yAcYqnaW6JCAHVhcH67/uqZ7Q9p5Zy5k056BQdkA6IB0AHl5jzzVVjZpQwO/l6f87VMW+4aXYiGahHI6HFOLmzZD0pM2zeVWsimO4LzbvIpP6S91vnpxmpOwvVYaNsE/nDYH1/iOmeh3qAMB8qFYrUUTuizXNsFPdJHjjOR8jvSTXA2VhgeDAkk/sGPhXYXPLjbcq2R1IwwO6nHgf2/HYaVSO9pAPgQ2QCc5B3DDHj9RVkVFUGRhsZ6xv01ehx0PrXOLRGaIy4+0QgS7YJXpqPnju7/GmaZTuk6ozuN+mfEHw2/H5ipfh8h1DOd8qxHipBBOD+d0OPhQFW10a6UvLRopGRhupx6en4YpAihUU5lcMlJE15zQkVMlAakq6KAWBruaSzRmgPZqc7M8BjuluXmnMEdvGrswi5xPMkWMDTrXxYHxqv6qt/Ya6SO24k8kQmQW8RaMsyB8XEeAWXcb4PrjFAOeI+zeWGJm5ylhfiyC6SAytpVZ9WdgWYDTjbzpa79m8SZka+/q6CQSSe7trWSGeO3ZBFzO8uqRTq1DbwqzT3HvtnpmmRJJrcXbouoPGGvRKZVONIVY9hls7fOuX1lKrtOEd7tUnjeEptxGCKeGLXJHjfXE+SyjcoGHShJVbj2bLG8EL3eLie5kgjTk5TEM/KdzJzNu73wNO/T1qMu+xqi8soY7gyQ3mnlzGIxldUrQtmIudwVz97fPhV54vw/SLK2iX7AXsy+9BC8lq3vY5emY7IxfC5PXFQ17AV4vwqWROVcSyo08eNOHW4Kc0J+ZzAurA2zk+NAM5/Z3AkT3DXze7KhOsW2ZNazm3dDFzdgG0nVqOQegxux4r2HjisjcJdF5Ft4Ll4jDoAjum0riTmHJB6jAq02fH5J4uIRQWcbrAqrFAUe5EjSXReV2U95iT3vIaR5Un2huS3CZIiiro4dYuWC4dvtNOhz4oOoHgaAgOF+z0TQQN71pmlWGUxCIsEguLkWqvzNYDMCclMD40Rez5cF3utES+9mVuTqKpYyRR5VdfeLmVdsjGOpqx9lbHNtZ6izwpyLiGYj/Yzm9WOW1DDqrAK2k9G3qR4hctcW8qJGodouJRokSY1lZ7Too3ZyFJOOtAUntH2Fhs7aeU3jO8UywhBBhXaVOdGeZzO6DFhj3djtv1qj1qXtGkza3Y8uIW4PoUsQpHyIIrLaAKKKKAKKKKAKKKKAKKKKAKKKvF77N5Uh1RzxSzC2S7a3USCXkSYGpcrpcgkAgHP1GQKPXVxkZ6eONjj4+FSv/Rm91hPdLnWwYqvJk1MEIDkLpyQpIB8s1LcP9n95NZtcrFL3Z+Ry+VIZCRkO4AX7qsCp8iCKA5cdmIw8iqz9yKdxllJZoJmhVdIAIBK5z64HQ0redkEjliTWxElxygds6NCNq6ddRYeXdp12q4fxLh9w0bq7AyBFmSAhJ2lYz8tXK9/LM/d9CPCvPALa9vrpopZhbvapJcsZYiDHyzl8oF1Z752I8K5NGe+V3/OClSGn/ReLlCQu4GnJAxJguYtGNI7wAl3x107Yzt54l2YjijmYSOWjBIGAdllkjycdR3Fzjpqydqe8S4ZxC2kghgb3pZLYS27QRGTXC2nDFdGoMpjTqMjAqO1cSn50YhnfSNM6rASY92J1hVyhJZ85xnJqenmv+Xf87CpFZrtSFpwOd0SXkzCBnCc4RO0YLME2YDDHJxgHJO1Pb7sncieSOCC5nRJOWHFtMhLBQ5UxkEo2k50nfG9dRcgq7T+y4BdTauTbTyaG0PoikfQ36LaQcN6GmDqVJBBBBwQdiCOoI8DUA7RXnNGaA9V0CvOa6GoBRUq0x8Wb3GKA7hGZgPRskZ9MhTj4eVVdHqQgbVG4HUDb4Hr+8/KqNW1ZdOlsN2fYnf44OPrirBwa0AiB6k1UAN60jg3D/6urHAGM9cE1MtkTj5G35KL77H0pM8GPipHy2qYjvkUEMgXyPn9DTtuJxCPAHVsHc7EDPX6VjqZ1qCK63AiRkAfCoe/4QR4VoNtcxkD7nTG53+teeJWKsue755B8KspMrKCKJZPpjMTDY5IPkcbfiB9KQfu4x0B+oznBHoc1Ybns+5YNH3wAcgbkeIO3XoagzAdw2zqds9GHkf2ehFXTMJRGxmw5wo/y+DDy+Prjf6VNcEdT3VzpY4wThkbyz5+IPp8cV5bdtRA8Og8fP54qcgh7oLHQ3iwGxxvnSd2ZeuRuMGr2ZUJ9tYArRSDPeTQ+du/H16+O+P+GqwXqZ47dtJAhY76sN/mUOCceo0n5moCiIYoTXRSVegakgVAoxSWqu6qA94rmK86qmuBdl7u9RntoeYqtpY641w2M4w7A9DQEMRV27PcIhe1RnQanSQ7yuglaMylY2GsDQAgbO2NPWmn9HHE/wCyn9bD/wD3UhB2O4snKxaL9kkiLmSLcT6w2r7XcjWcYx4daxzwlKNRdf8AGRJN8Dh+AwmREC4DpMmrnPrUgEIiqX3iBPXSQcDffdNODRqsb4JlW3U5eWRRr5F0xBbWuhdUa+IAAPTenb8D4wSre5Ra1UqrCRMgMACMc/HgD08KJeCcZYnVZRMGzqBkQAhhMCu0wIGJ3Gx8B8+XpZ65+5SpEPxDh6CK0XGlZJYVdVld0YSIrvqGtgveO3TI33617ThsXMgd1yvNnaVzK/N0W5kKAd/IXCgagOoG4zu7m7LcXYRj3OMCN43UCSPrCuhQcynIwN/H1pd+AcX/ADLGKNsOFZZRqTnHL6dU5G533Bq/TzUlf3+pNSI88GWBHwJA6xSM0iu4LOqXRw+GxsYoyNt+9nNNO19kkIiC91HOmRua7SaVdgF0M5ygAznT1HXwqem4JxlyS1jEdWQ/2iDWpEo0HE2w+2k3GDv12FMuK9kuLXIXmWUeVYkMJEBwzM5QjnadOW8s7DekMebUnJ7fUJSs5Pwu2WJiiOF78gUSSKYzFCZkZck4dk5ZJYHGdgKb3XDI2Z0i1o8d0sauJHZlM0jBjgnCpo097qWB3xUjP2d4uwlHuMS80sWxIp0tIpR2XVMcZU4wcgYGAKb29txSZnEdvAZCCxKyR6tDmXSRmXBQPI5DAHcDcgYqqxZl3fuKkMo+GQTLrVXELQ3EukyMdUqtKIiem4VCfPC7k71SKneHceuYohygRHEpjYgNp+25hXWQcagWcr06eO9Q89u8ZAdWUkBgGBUlWGVOD4Ebg104ozi3qe3b7lkmJUUpcW7RsVdWRhjKsCpGRkZB36EH50nWxYKKKKAKKKKAKKKWW0kMZkCOYwQrPpOgMeilugPpQCNb1d8Rt7S5gkebM8/Cba0igCOT9q6Eyl8aAo0nbOdjt0rBauHaLtAbiexu+RIkUMUMIJ+7K1sctpfGPlvigNFvJuZP2i51y8KoYEWXDymFDIcqiqQQDgDAI868dteJ821v5I+agPFLbAdXhcf1aLVlGwy5OTuN858aqC9rddzevLZzNa8TIAVSUctE4K8uTSVchjggD84fN32h7WyzR8QW5sZ4zJdxyoRkCCaOJY44pdSd7uqpI2JycYoC8yobrifEbcnIi4jw+5QHfC5RJMeQwR9TVH9n12tzxbispYKstpePrIJCrI4OogDJABzgDNTnCu0Se+8S4k6Pan3TlzQSlmf3lghgKqIwFU8tQNZzknw6Zp2M7QrYyXDMhfm2ktuACBpMoGGORuBjpQGiRcXWaCSK1uEFra8Migurwxyh1JkJxBH3WJY4HewNt/W2X14X4hPBESlwt1b3luWJSO7dbSNXtXkGQrFAWx658DWOdjeJm3trxZbWae0njVJmjymho21oebpZV3O4PmPnZZvapDJO7yWjmMXEN3AqzaWSe3hWABjpOpCFHr8fAC0cO4o9xbrLHGUkigNpdWblkEcT3AZbuIEYfQVIO3nuMbqdorh0d9DMurtNCraSV1KbeMlTjqNht6VTofaqMc2S2JuuTJb61kxFyZpRKfsypOsbgb48T5UlxPt17wryLay8teLRcQds5VFWNYhEzBcKzFTgmgNCgkMd5ZhCVD8bvi4BwH3kXvAddvOsC4z/ALzN/wBs/wD4zWx8D7TJFcySXxt4BHfS3YgnE63ltz0JxGqqFl1hxsemc77YzO34TNJdrI8EqxyE3AJRscpm2fOMaMkd7pUN0rA47O9gLq8XWAsaHoXzv8AKW7Qezu5tE15WRR1K5yPka23hKBYlA2GKXvow0TBumDXlPxmTV8vI36ao+WyKKke0MSrcyBemqo6vVi7SZgApe1nKn47H57fvpCug1IHt1EFnwPu6vwzU5xLi7odIICgaQD6bUxsrHmtAR4uNXwByx+gNKcTsi5ZzsWJ0jrgZzn4+FVkk+S8GNDxR2OS2fSrJwqB7uM6FOFOT8hvVRlt9Ixtt4+PwrafZrwjTaAY7x6/E7ms5quDfG33MvurlkJAOnw+lMY75s/7Xr5narL257OPDM7YIUnPngnzqtWvC9ZG+/p1pFbciTb4Raezl5JCRJnuk7sMED+FaBx/gEVxbidACzA68dCfHI881VuBdlVeMtEdMn5yZPLkXG6kDx8c/DyrRexXD2FqY5BuDt8PDO3X+FK3K8IwtRpnwR3lPT4b7ZqV/K6yYTSAwOF+pxjPhksP+Knfa3grQ38gA8dQ9R129agre0DyL+mDjYHvZ6ZHj0H/O9WRnLkieL5wufFmbHkcIP3Go2pTtGumQKwIYL3s7b5IOfXYVE5q9GZ6ormaM0B2uUZozQBW0ewtv6pcf9uP/AALWL5q89gO2D2EMiLbNOGk1ag2nT3QMfdPlS65JjFydJG9a6NdZb/SlL/d8n6w/6dH9KUv93yfrD/p01LzL9HJ6X7M1LXRrrLf6Upf7vk/WH/To/pSl/u+T9Yf9OmpeY6OT0v2ZqWujXWXf0pTf3fJ+sP8Ap0lL7W3QgNYsCegMpyfh9nv1opJkPHOKtp+xq2ujXWSP7Y8Eg2ZBGxBlwR8uXXn+mb/6P/8AN/6KkoXjtf2jlt0At49bFsM5GtEx1AUEFn8MbAdWIAqN7DXkpEZCkW51IobDLHgav6vKcM0WoBdLA/4SQpqnT+1ZWJItCpb74EqlXx01I0ZBOw367DfYV7j9raggm0LEfdzKAE8O6BGANtqAe9l+zDzcEWDlyYubm3nkkC7COSaSHAbodCRayP8A5w8wKadreGNecftFkheNZbeCVoypVhGkWuSML11AI6Y8xis2g4jIkMsKtiOUo0i4U6jFqKHJGRjW3QjOd6UvuLSzACQq2EjQHRGGCQIY41DBcgBTg774BOSBgCx+1sSflaZ5UKM8cL4IK9YIg2M+AYMPipHhVOp1xPiMlxKZZW1OQqk4Vdo0WNRhQBsqqPlTWgCiiigCiiigCtU9ncyLweXmQxzq3E4Iykmor9oFUnCkZIBOM7ZwcHFZXWm+zyWFuGPDJc28D/lGCYCaQR5SLSWIz6A+mRjxoCVv+ydrDy0WFSP+kSW2TksbdlVuSSdyu+N68e0+4SPhSwx28CIOJXUKaVYGNYZiAyd7AZguG23HQCn447a3jsVuoIhFx9bz7Z+XzLdVVNce3eJKnbwG5xUF7Qb2C54fJyriBmi4pdyFOYNbpPMdDxr+epBByNsUAyvIw3DezqsMg3FyCPMG6iBFXXj95Ha2l8iWtsyR8WSMK6OwbWgbU2HGWGcA7bD51U7OOKfhvByLq1RrSWeSaOSZEkw9wjrpQ7kkIT8xUt2o4pbzw8UVLm3yOJJcqDIo5sSRKDyv+sbIIwKAmu1CC6m45AVVAZ+GQsyAhnEk27tkkFgHxnA2UbVWfaf2ZigspJUs1tTDxD3WEgOOfbcosJGLk8xi6nv1Mcc43bRT8VnFzbyLNPw6eIRyK7OsE32i6RvqUJkjwBHnVb9p0loYZnjnhnnn4i08ZikLlLUxHuuOkba2HdIz1oCZh4+nD7bhSyM4tZeHXAljUZWR5s7sucN3sbnpXeH8BtJbrh9t7nEc8LivpSNeueRYXxGcHAUudTYGWIGTgYpPgPGLRraxuZZ4B7nZXEEkDkGV5GyItEZHfDZByOleOHcet04lw8tPGEPBY7V5NQKRSmJxpcj7uGwD5Z3oBxednbeKWKU2AN5Nw9ZIrIRzND71r0yM0YOUULjZmCjJPXenvaOCKwsuNww28AjVrVlVgzEG5AJBOrfQxJTyz41HxvZpb3FnHc2yXEnDYkkn5p5LzLKzTIJjkElCuw69PCl+13E7a5TjEUd1b5kjs3iJlULKLdMyKh/OcYxp65IoCU4t2Us34gqCCMBOKpG4x96E8OS40tnqNSOfnXnh00VvaNJFbQDXwM3LalY6iJP9mcMPs99x6DcV5n7V2q3vG394hI5cU1qQ6kSyrZPAyxnPebLgYHiKjrPittJbRQe826O/ATb5eVVRJi6nlu35jY3wd9qAtcnaG3gt5Z3XRDyLSSIgE/70pOAOuRob61R+1XtRiaIx2oZiRjUw0gfI7007a3n/ALOcNVgVkd9DA5GUs+dGp9RiZTWXVzS8LjbsvrdCkshZixOSTk14rldzXSUO5ozXM0ZoC89ksvFqwoEcTAYHU6wGJ9cSdfUeVepIA5OR8KQ7G6hE+xK8iQ+moyxAj44QfSk727IkPl/KqT4NsXI4tuGIZBk4UbsfID+eB8TWu9i7yHGhXGfL0rCZ+ISYbH3Wxt5hT/H9lerHisqHMTHX4df3VTfZm226PoTtNw9W2bG/TPjkbiqMOzUDNkDfxA6fjURwjtdfz28kMil2GDG+MFdJB3J67bU5teKu51YKuNnHjmjYhEt/CI0hOAGG2N/Grhwt1xtVHj4iXgJxkj9tPeAXDlfEVN0UlGxv7SUQuHUZITJPz2/YfpVO4Dw2T7JosLK+SGIBWM76dvEk9B8/KtO4jZRMiiQalfunPQ/PqKzfh/Z+4F9IyFhAk50yHZSFbuqPXAxgeVUm2WxRTKP7Qbp5biGSXHOe2RpSAFLNlwrEDbOgR/SqwKsftEu1l4pcsn3RJy18sRKI9vTKmq5W0VSSZzZGnJtKjtFFFWKHKKKKEhVg7OPhG/zfuqBiTUwHmauNtwwJGAuB4nOdzXN4prRpPV/R8ixeJWRukk/8PfNo5tJSxaRuf21GtxVB4t9K4VhcuEfWP9Wwrma9yX5tHNqI/K0fm30/nXPytH5t9P51Pw8/Ij/18HrXuad2ctEkt9USZLuYHyQSp0ITJkkaR3zg7bg7jYCocZujbcSiNqmpomlUZDSjKgq0ihe8QF748iuem1Rtn2nEQYLka1KN3Rup6g5z5DpjpTJe0JiuIp4caoy2zDKkOullIzkgqWB3HWuzHFpx2qj5nxeaLWZrJeqqVrs187f98F7v+Iyw++SiaRoU4ZAFbUwW5muoooEuWQ/nFdZ72/2Yz0qE7JWOjg/EJCpLTREIdJ2S3kgLnPq0y/qz5Gq9xHtVNNHLGVjVJeSMKGGhLVWSKNMse6AxznJJ8aTtu000STxxnRDNGYjEGlMaKzKzFFZzgnTgk52Zh411HikLRRRQBRRRQBRRRQBRRRQBRRRQBRRRQBRRRQGiT+zVIY9ct2NUQt3vIxCzcmO7OEKtqHNIOMgacDJz5t+3PZy0h46tpAxSFpokkXBHI5hQMA7s2vY6tX+LHhV64rbJb2vFLWOMBIYbE805aWdpZFYtJI2SR4BRsN8CqT7SLRZu0ssTkqslxDGxHVVdIlJGfIGgJ3tB2ItJUuUijFlcWtxPGqa3la5ght2njkKO+V1BfvDbveNVyf2cSKFzLu3DkvQOXj7SWRI1tz3tjmQd/wDCtGsYjJJGJ8tPa8Qn4Ukz/wC0uLeW2m5YkP5zDKHPxP5xJO0cqXFncgMVAv14ZqBwyolzbnby2RjQFJn9lgWWKNLwOTeLZXBELDkSvHzQVy32i42z3d8VyH2Z8xoeTdpIjTywTOYnTkvbo0jkKTmUaVOMY3x8RoXDtKyclIlijg45FCmAS0gWFjrkkbLSOc5yT0IqH4LHO0MPurokw43dshcEqQkErMhA3IZQy7edAVb+jlSvNa8UWZihkSfksXc3TtGicnVlSGU5Oo4GOvg3sfZiTLKlxdLBpvRYxERtLzp3XmLkAjQhXScnPXpWhNIsfDJLmCNSlwLKWO2n1TRWzSTNGVjTIxGH7ygYGegAwA2jtjFemeRYri5k45Fas2huVGqwo5eKEuwSXbGs5IAOMVFAwziFm0E0kT41xyNG2NxqRipx6ZBpvUz2z/8AeV7/APdzf/teoapA84hxWe40CaaWXQMJzHZ9A22XUTpGw6eVM6KKAKKKKAKKKKAuHYm9URTRdG3f4r3Fx8j+2k+Kxd/9v1ph2NbFyR+lGw+mG/8ALT7jcmpiB45/bUS4LQdMY3DhumAOgr3a22l1YYIzTQWY8SflTuzsIWYAyuN/IGqGyL5wm9WMZPXx6dDS0+iRlljIyDpkHjg9D64OPrVfXs04GYbgsMdHTO3lsabWQmtpsP8AdbbIzj8aPfkLbg1S2shyumNQ3+Ip1Ypo2+Ga88LulMUfyH1FPZlGvw8PDO3p+NVaK3uN+1kv9XjyWUa92UFtCgEljjoAQN6r3aHttHaWTjWJpmJ5DKuAHxs7eHdyT6kD5P8A2l3vLsVjU4aVwn/B95z9Bj4GsP7RcQEj6VOUXAHlsNz9SatGO9kPJ+2iJY53PWvNWXgHYye6XVkRp4Fs7/ACnPGewU0CF1dZAOuAQfpUdfHem9yvTlV0VGiukYrlalAooooBSCTSwPkat6XupFKn41TKlOFXAVSCQN/E+lc/iMeqNnp/pOZY/EJvjf8Awn+efM1zmVH++J+kPrR74n6Q+tcXSfkfVfHYvUvdEhzKBJUf74n6Q+tHvifpD606UvIfHYvUvdF+g4VE0Stol+4pYrySM6ckjUc46dfM1U+JTxwXwPKSQYkSJZCnLR5AVieTWChCEqxDbd3elbftOFi0F84GAMjDDyJ6j1x1G1RUfHFjn1uomV4pYpFDBW0zIUJViGCuM5BIO4rpxR/fx+bnh+Oyt4GnNPZKl9V893t9/qWrjkUMR4oPdrflwwxqpEShhc3SxrqRvBAec642wBjaobhphl4Rc/YRAwRL9oNDTvPJcLiTIGtIhGSm5059aacc7XC5jlj5JQS3EUjESZPKt4eQkWSu5xltXmelcbtUgs2t0gIYxG3EhkB+wNx7wAyhBqkBAXVkDHhXYfPFWooooAooooAooooAooooAooooAooooAooooCxntBxCa25DXMrQaBHoZsqUQ5UYPkQPoPKkeM3N3eMr3MxlZV0KznJCgk4zjfcn61L9mYFe4iVlDLpfCnozLDI0a7EZy4QY8c48a0G/4RbGA4hty6o2FEpCDEkKseao1MFRpSHIztkipovSRmdzx3iMrQtJdSO0BDQlnJ0MOjb9W9Tk0ymnunjeNpSY3m94dc7NMQQZDt13rTb2wthxSVBHFyGticjGMm4QSsMbRso5ijHRUz4mkIeFWnvkyMkYQe6DSWICNMyCYDvbHfpnbPhShSKZN2m4m+jXeSNoZXTU2rSyAhWGR1wT8c70yj4leqFC3DKFmNwuGwRMwIaQEDOSCfrWs8P4BZao2MUWrnDCliwJzLrRstgldGdGMKANzk1EcA4VayW7mSOMuZZwCSQQFaNUxggAAM2Nv2U2IpFHTtFxITtcC7l5zKEZtZ3QbhcYxgEk4x1JPjTOz7Q31oXMdzMnNfmSEOTzHB1amJ6sT1Pj45rVJOB2QeMCKI6pJABqJ1KiXTQ4y/54jgb1yD470CKxjlumjwDHzHCjOoaVLacN47Ab+NHxZNJlRupmld5HYs7sXdj1ZmOWJ+JJpEitRk7C27LkBgfRjVJ7QcCNs3XK/iKwjmi3QcGlZB0pFCWzjAA6k15VcnAp9brg6dh4ZPgfOt0jNsaiD1X69PjXRat5r/AN5f40kUOceOcVMcP4XpGuQf5V6/M/wolZDdDW14Wz7kgLq058z/AIfP41I3dpBBjCl2HUswPx7o2G/xpK6uMlDno/8AHFNbuQux6np5mr7JFd2ztpOIpgyjzxg7YYEfHxP0pzLNqbPrn61HWduzM2PzFLtnbAG31yQPnXYp8VmzSOw/ZSRtS1vw+Vui+PmKTt70L8DU1BxlV0kDHpWbOiO5L8GuJI8K4Ip5fwmYjzprDxkOBt0Pj0NPbe7UEMCMDy+PTGc43/ClFZS7E3w1mCovTGPqPnU4ZjkfAVW7fii5ydj8c7U8tLtpGBGwzgetVbCRVvbHxjvxRK24iOoeQkxn6hRWZ2KAyID0LDNSfa2895vZ5RuC5A/yoNCn6KKhlODmta2Mr3N74aoWJAOmKWnwVIPTFZ52d7dIkYScNtsGG/4Urxvt7GUKwBiSOpGAK8n4bJqqjtWWNFN7RIFuZAvTNRte5ZCzFjuScmvFetFUkjibthRRRUkBWgezmxhkglMsUbkSYBZVYgaRtuKz+r37P59MMm//AMT/AMooC5fka0/s0P6tP4Ufka0/s0P6tP4U299HmKPfR5igHP5GtP7ND+rT+FH5GtP7ND+rT+FNvfR5ij30eYoCV7Ldn7K4tonkto+ZJJKvdWNVVIpWjBAKkk7LnO2/UZGc5kW3ee2aSAHmWZZIYVZRNcs0ixIRH3sFtPQ52xWqdkeL2lta6ZH70buyro1MxeR5FMbg4UgyFTq8PLJzll6LaKeKK4y0fuTRBwNRjkJfRLoBGcNvjPQ+NQr3s0no0x089x7xLgdlG/EkET4tULLIJidMspRI4SmnfS7MCc5xGaz6rr2p7TwXEV5ytYe4u4mOoY1Q28LIGJB2ZnOrHrVKqTMKKKKAKKKKAKKKKAKKKKAKKleBcIW516pki04+9+dqyNtx0On/AL3pUzY9i1kd/wCtRBArlTtklASAwZgqDY5OrAxnpWfUjq09yLV0VGpOPs9dMMiCTpkDSdRHovU/IVbuG9hpIJ4nW7s9Qc6AxYgsn+HTk5GSP+HzFS8lv/WBIxsnujEJUkVgkCMeYTkKeZMxWMMHPdAOdsd6uWWSP8UQ2+xlMsZUlWBBBwQRgg+RB6V5q99u+DStruZrm0d0UDlxFgxXWEGxH3gX3BOQB6VRK0i21vyWQ+g4iVXBGrG3XG1KflMfofj/ACqNoq9k6mSX5UH6H4/yo/Kg/Q/H+VRtFLY1MkfymP0B9f5V7TiIJ+5+P8qi6KWydTLVZWvM9Plmrh2c4Ksbas6mxjPQAegrMbbicsf3Wx9D+2pi07aXUfQofiv8CKylrexOpdzZggC1nXtAmXSRUa/tEuWXBWP4gMP31WOJcSknbLn5DpXPHDLXbNHkWmkJ2y4Bbp4UnKd/+d69ytgBR4Df4nc0jiu1nOh7FMgUMYyxzjJJA3B8VxuNqeNfggBQSPItnGwzvtkZzULS0Ljoemd/P4ilkNDm9fp6GmkjnPU9a9zdNjkef/PSkKglId2l+yZG5Vl0sM9VPUZ3xTeQYNeKeRR8xP8AEu2fMHoD+NSBsj04SSmzKQcHrXpGqrRpFj+Kcipjh1zkjU3yqDtoi3SrJ2f4NqdS3nVGXLTw+1U7+A3J9fKnfFeJci1ml6FUwn+Zu6n4kGpFrVVhCr5jNVrt3CJLR0RjqhCTso8UJMe/wyT8jUKNuiHKlZlyHByKe+660Z16ruy+OPEj99MKcW100Zyp6jB8QQRggjxrZV3MX8hvRSxZT1GP8vT6H+NeTH4g5Hn5fEVBInXQKl+CiFnCsuSehPQny9KnZuHwY+4vy2qjnTqi1FM01wip+6sYh0BHzNRFxFjpUqVkUN6f8OtldSWHj50wqR4W3dPx/dVct6djr8CovMlJWtxz7hH5fiaPcI/L8TSmujXXNql5nt9LB6F7IT9wj8vxNHuEfl+JpTXQrjO/Txx1xS5eY6WD0L2Re7D2X20kCymdxlQWGnOk4Ukdd8cxNx+kKqPBuysVzcSRG4ELCWOGFdIkeR5SwB061IRdPeYZxqG29aVw3tDbC2HfPdjdd8fne7YyfD/dxnbbX443pvZCSAcQkuOekeiaPaVo0128mv3hlL76wAmNHe721dmmSe/9HjZ+m8f7Vve+1Vz8iv8AaHsutpAr88PLmISxaQpTnw89SrayXUDYnSu/nSnansh7lCsgm5hEohlGjRpkMMc40HUda6ZMZIU5XpvVi7XXkdzZaVmgcYtTarzYhJGIbV1ug4yCm6oMN95sYztSftK4lDLaxKkscmmfMAR1Zhb+626EyhTkPrQj7TvbHwqThM5ooooAooooAooooAooooAooooAooooAooooAooooAooooAooooArooooDtXbsFwC3uUJmj1nVj7zrtt+iR50UVK5Kvg07sTwyFrmSDlosfXCARNnH/AFkeHP1qT7YdirGOKSUQAyac63aSRsjpu7Giir9ynY+cuLSEytnGxwMAD9lM6KKo+TRHpTXmiioJCnfDvvN/lP4YNFFSuQx7xCMGPVjcY3qNSiik+SYEpwvrV04Rsv1/dRRWUjZFriPd+VVS0Ou54oG3HumPlyicfU0UVfFyZZf4mY11RRRUlRUKK8yjau0VZlTlue8vxFW2Rjj5UUVnIuiNuDUXcGu0VCJGhr0pooq5U7qPma5qPmaKKE2zms+Zo1nzNFFKFsNZ8zXCaKKC2cooooQFFFFAFFFF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441" name="AutoShape 9" descr="data:image/jpeg;base64,/9j/4AAQSkZJRgABAQAAAQABAAD/2wCEAAkGBxQREBQUExQVFRQXFBwVFBgYGBgVFxQWFBgXFhcWGRcYHyggGBolHRYUITEhJSkrLjAuFyIzODMtNygtLisBCgoKDg0OGhAQGyskHCQsLCwsLCwrLCwsLCwsLCwsLCwsLCwsNCwsLCwsKywtLCwsLiwsLCwsLCwsLCwsLCwvLf/AABEIAHMBtAMBIgACEQEDEQH/xAAcAAABBQEBAQAAAAAAAAAAAAAAAwQFBgcBAgj/xABOEAACAQMCAwUFAwgHBAcJAAABAgMABBESIQUTMQYiQVFhBxRxgZEjMqEVQlKTscHR4RckVFVictMzNILwFlNzkrLC4iY1Q2NkdKOz0v/EABoBAQADAQEBAAAAAAAAAAAAAAABAgMEBQb/xAAtEQACAgEDAgQFBQEBAAAAAAAAAQIRAxIhMRNBBFFSkRRhcaHwBSIygbHxFf/aAAwDAQACEQMRAD8Aw2iiigCiiigCiiigCiiigCiiigO13NcooDua6DXmigFQ1eg9I13NCBwHroam+a7qoBxkV3am2qu6qAXpxa8PaR1XcFiAq41E/EeAwCSTjGDTJJMdOvn5fD19a1bsVw+C24W91KQWlbvHpiFHRWRSNxkld/Hp41nknpr5l4RsbWnZ94Ydc8z6QMRKV+5gbgbYG3UZx0yAcYqnaW6JCAHVhcH67/uqZ7Q9p5Zy5k056BQdkA6IB0AHl5jzzVVjZpQwO/l6f87VMW+4aXYiGahHI6HFOLmzZD0pM2zeVWsimO4LzbvIpP6S91vnpxmpOwvVYaNsE/nDYH1/iOmeh3qAMB8qFYrUUTuizXNsFPdJHjjOR8jvSTXA2VhgeDAkk/sGPhXYXPLjbcq2R1IwwO6nHgf2/HYaVSO9pAPgQ2QCc5B3DDHj9RVkVFUGRhsZ6xv01ehx0PrXOLRGaIy4+0QgS7YJXpqPnju7/GmaZTuk6ozuN+mfEHw2/H5ipfh8h1DOd8qxHipBBOD+d0OPhQFW10a6UvLRopGRhupx6en4YpAihUU5lcMlJE15zQkVMlAakq6KAWBruaSzRmgPZqc7M8BjuluXmnMEdvGrswi5xPMkWMDTrXxYHxqv6qt/Ya6SO24k8kQmQW8RaMsyB8XEeAWXcb4PrjFAOeI+zeWGJm5ylhfiyC6SAytpVZ9WdgWYDTjbzpa79m8SZka+/q6CQSSe7trWSGeO3ZBFzO8uqRTq1DbwqzT3HvtnpmmRJJrcXbouoPGGvRKZVONIVY9hls7fOuX1lKrtOEd7tUnjeEptxGCKeGLXJHjfXE+SyjcoGHShJVbj2bLG8EL3eLie5kgjTk5TEM/KdzJzNu73wNO/T1qMu+xqi8soY7gyQ3mnlzGIxldUrQtmIudwVz97fPhV54vw/SLK2iX7AXsy+9BC8lq3vY5emY7IxfC5PXFQ17AV4vwqWROVcSyo08eNOHW4Kc0J+ZzAurA2zk+NAM5/Z3AkT3DXze7KhOsW2ZNazm3dDFzdgG0nVqOQegxux4r2HjisjcJdF5Ft4Ll4jDoAjum0riTmHJB6jAq02fH5J4uIRQWcbrAqrFAUe5EjSXReV2U95iT3vIaR5Un2huS3CZIiiro4dYuWC4dvtNOhz4oOoHgaAgOF+z0TQQN71pmlWGUxCIsEguLkWqvzNYDMCclMD40Rez5cF3utES+9mVuTqKpYyRR5VdfeLmVdsjGOpqx9lbHNtZ6izwpyLiGYj/Yzm9WOW1DDqrAK2k9G3qR4hctcW8qJGodouJRokSY1lZ7Too3ZyFJOOtAUntH2Fhs7aeU3jO8UywhBBhXaVOdGeZzO6DFhj3djtv1qj1qXtGkza3Y8uIW4PoUsQpHyIIrLaAKKKKAKKKKAKKKKAKKKKAKKKvF77N5Uh1RzxSzC2S7a3USCXkSYGpcrpcgkAgHP1GQKPXVxkZ6eONjj4+FSv/Rm91hPdLnWwYqvJk1MEIDkLpyQpIB8s1LcP9n95NZtcrFL3Z+Ry+VIZCRkO4AX7qsCp8iCKA5cdmIw8iqz9yKdxllJZoJmhVdIAIBK5z64HQ0redkEjliTWxElxygds6NCNq6ddRYeXdp12q4fxLh9w0bq7AyBFmSAhJ2lYz8tXK9/LM/d9CPCvPALa9vrpopZhbvapJcsZYiDHyzl8oF1Z752I8K5NGe+V3/OClSGn/ReLlCQu4GnJAxJguYtGNI7wAl3x107Yzt54l2YjijmYSOWjBIGAdllkjycdR3Fzjpqydqe8S4ZxC2kghgb3pZLYS27QRGTXC2nDFdGoMpjTqMjAqO1cSn50YhnfSNM6rASY92J1hVyhJZ85xnJqenmv+Xf87CpFZrtSFpwOd0SXkzCBnCc4RO0YLME2YDDHJxgHJO1Pb7sncieSOCC5nRJOWHFtMhLBQ5UxkEo2k50nfG9dRcgq7T+y4BdTauTbTyaG0PoikfQ36LaQcN6GmDqVJBBBBwQdiCOoI8DUA7RXnNGaA9V0CvOa6GoBRUq0x8Wb3GKA7hGZgPRskZ9MhTj4eVVdHqQgbVG4HUDb4Hr+8/KqNW1ZdOlsN2fYnf44OPrirBwa0AiB6k1UAN60jg3D/6urHAGM9cE1MtkTj5G35KL77H0pM8GPipHy2qYjvkUEMgXyPn9DTtuJxCPAHVsHc7EDPX6VjqZ1qCK63AiRkAfCoe/4QR4VoNtcxkD7nTG53+teeJWKsue755B8KspMrKCKJZPpjMTDY5IPkcbfiB9KQfu4x0B+oznBHoc1Ybns+5YNH3wAcgbkeIO3XoagzAdw2zqds9GHkf2ehFXTMJRGxmw5wo/y+DDy+Prjf6VNcEdT3VzpY4wThkbyz5+IPp8cV5bdtRA8Og8fP54qcgh7oLHQ3iwGxxvnSd2ZeuRuMGr2ZUJ9tYArRSDPeTQ+du/H16+O+P+GqwXqZ47dtJAhY76sN/mUOCceo0n5moCiIYoTXRSVegakgVAoxSWqu6qA94rmK86qmuBdl7u9RntoeYqtpY641w2M4w7A9DQEMRV27PcIhe1RnQanSQ7yuglaMylY2GsDQAgbO2NPWmn9HHE/wCyn9bD/wD3UhB2O4snKxaL9kkiLmSLcT6w2r7XcjWcYx4daxzwlKNRdf8AGRJN8Dh+AwmREC4DpMmrnPrUgEIiqX3iBPXSQcDffdNODRqsb4JlW3U5eWRRr5F0xBbWuhdUa+IAAPTenb8D4wSre5Ra1UqrCRMgMACMc/HgD08KJeCcZYnVZRMGzqBkQAhhMCu0wIGJ3Gx8B8+XpZ65+5SpEPxDh6CK0XGlZJYVdVld0YSIrvqGtgveO3TI33617ThsXMgd1yvNnaVzK/N0W5kKAd/IXCgagOoG4zu7m7LcXYRj3OMCN43UCSPrCuhQcynIwN/H1pd+AcX/ADLGKNsOFZZRqTnHL6dU5G533Bq/TzUlf3+pNSI88GWBHwJA6xSM0iu4LOqXRw+GxsYoyNt+9nNNO19kkIiC91HOmRua7SaVdgF0M5ygAznT1HXwqem4JxlyS1jEdWQ/2iDWpEo0HE2w+2k3GDv12FMuK9kuLXIXmWUeVYkMJEBwzM5QjnadOW8s7DekMebUnJ7fUJSs5Pwu2WJiiOF78gUSSKYzFCZkZck4dk5ZJYHGdgKb3XDI2Z0i1o8d0sauJHZlM0jBjgnCpo097qWB3xUjP2d4uwlHuMS80sWxIp0tIpR2XVMcZU4wcgYGAKb29txSZnEdvAZCCxKyR6tDmXSRmXBQPI5DAHcDcgYqqxZl3fuKkMo+GQTLrVXELQ3EukyMdUqtKIiem4VCfPC7k71SKneHceuYohygRHEpjYgNp+25hXWQcagWcr06eO9Q89u8ZAdWUkBgGBUlWGVOD4Ebg104ozi3qe3b7lkmJUUpcW7RsVdWRhjKsCpGRkZB36EH50nWxYKKKKAKKKKAKKKWW0kMZkCOYwQrPpOgMeilugPpQCNb1d8Rt7S5gkebM8/Cba0igCOT9q6Eyl8aAo0nbOdjt0rBauHaLtAbiexu+RIkUMUMIJ+7K1sctpfGPlvigNFvJuZP2i51y8KoYEWXDymFDIcqiqQQDgDAI868dteJ821v5I+agPFLbAdXhcf1aLVlGwy5OTuN858aqC9rddzevLZzNa8TIAVSUctE4K8uTSVchjggD84fN32h7WyzR8QW5sZ4zJdxyoRkCCaOJY44pdSd7uqpI2JycYoC8yobrifEbcnIi4jw+5QHfC5RJMeQwR9TVH9n12tzxbispYKstpePrIJCrI4OogDJABzgDNTnCu0Se+8S4k6Pan3TlzQSlmf3lghgKqIwFU8tQNZzknw6Zp2M7QrYyXDMhfm2ktuACBpMoGGORuBjpQGiRcXWaCSK1uEFra8Migurwxyh1JkJxBH3WJY4HewNt/W2X14X4hPBESlwt1b3luWJSO7dbSNXtXkGQrFAWx658DWOdjeJm3trxZbWae0njVJmjymho21oebpZV3O4PmPnZZvapDJO7yWjmMXEN3AqzaWSe3hWABjpOpCFHr8fAC0cO4o9xbrLHGUkigNpdWblkEcT3AZbuIEYfQVIO3nuMbqdorh0d9DMurtNCraSV1KbeMlTjqNht6VTofaqMc2S2JuuTJb61kxFyZpRKfsypOsbgb48T5UlxPt17wryLay8teLRcQds5VFWNYhEzBcKzFTgmgNCgkMd5ZhCVD8bvi4BwH3kXvAddvOsC4z/ALzN/wBs/wD4zWx8D7TJFcySXxt4BHfS3YgnE63ltz0JxGqqFl1hxsemc77YzO34TNJdrI8EqxyE3AJRscpm2fOMaMkd7pUN0rA47O9gLq8XWAsaHoXzv8AKW7Qezu5tE15WRR1K5yPka23hKBYlA2GKXvow0TBumDXlPxmTV8vI36ao+WyKKke0MSrcyBemqo6vVi7SZgApe1nKn47H57fvpCug1IHt1EFnwPu6vwzU5xLi7odIICgaQD6bUxsrHmtAR4uNXwByx+gNKcTsi5ZzsWJ0jrgZzn4+FVkk+S8GNDxR2OS2fSrJwqB7uM6FOFOT8hvVRlt9Ixtt4+PwrafZrwjTaAY7x6/E7ms5quDfG33MvurlkJAOnw+lMY75s/7Xr5narL257OPDM7YIUnPngnzqtWvC9ZG+/p1pFbciTb4Raezl5JCRJnuk7sMED+FaBx/gEVxbidACzA68dCfHI881VuBdlVeMtEdMn5yZPLkXG6kDx8c/DyrRexXD2FqY5BuDt8PDO3X+FK3K8IwtRpnwR3lPT4b7ZqV/K6yYTSAwOF+pxjPhksP+Knfa3grQ38gA8dQ9R129agre0DyL+mDjYHvZ6ZHj0H/O9WRnLkieL5wufFmbHkcIP3Go2pTtGumQKwIYL3s7b5IOfXYVE5q9GZ6ormaM0B2uUZozQBW0ewtv6pcf9uP/AALWL5q89gO2D2EMiLbNOGk1ag2nT3QMfdPlS65JjFydJG9a6NdZb/SlL/d8n6w/6dH9KUv93yfrD/p01LzL9HJ6X7M1LXRrrLf6Upf7vk/WH/To/pSl/u+T9Yf9OmpeY6OT0v2ZqWujXWXf0pTf3fJ+sP8Ap0lL7W3QgNYsCegMpyfh9nv1opJkPHOKtp+xq2ujXWSP7Y8Eg2ZBGxBlwR8uXXn+mb/6P/8AN/6KkoXjtf2jlt0At49bFsM5GtEx1AUEFn8MbAdWIAqN7DXkpEZCkW51IobDLHgav6vKcM0WoBdLA/4SQpqnT+1ZWJItCpb74EqlXx01I0ZBOw367DfYV7j9raggm0LEfdzKAE8O6BGANtqAe9l+zDzcEWDlyYubm3nkkC7COSaSHAbodCRayP8A5w8wKadreGNecftFkheNZbeCVoypVhGkWuSML11AI6Y8xis2g4jIkMsKtiOUo0i4U6jFqKHJGRjW3QjOd6UvuLSzACQq2EjQHRGGCQIY41DBcgBTg774BOSBgCx+1sSflaZ5UKM8cL4IK9YIg2M+AYMPipHhVOp1xPiMlxKZZW1OQqk4Vdo0WNRhQBsqqPlTWgCiiigCiiigCtU9ncyLweXmQxzq3E4Iykmor9oFUnCkZIBOM7ZwcHFZXWm+zyWFuGPDJc28D/lGCYCaQR5SLSWIz6A+mRjxoCVv+ydrDy0WFSP+kSW2TksbdlVuSSdyu+N68e0+4SPhSwx28CIOJXUKaVYGNYZiAyd7AZguG23HQCn447a3jsVuoIhFx9bz7Z+XzLdVVNce3eJKnbwG5xUF7Qb2C54fJyriBmi4pdyFOYNbpPMdDxr+epBByNsUAyvIw3DezqsMg3FyCPMG6iBFXXj95Ha2l8iWtsyR8WSMK6OwbWgbU2HGWGcA7bD51U7OOKfhvByLq1RrSWeSaOSZEkw9wjrpQ7kkIT8xUt2o4pbzw8UVLm3yOJJcqDIo5sSRKDyv+sbIIwKAmu1CC6m45AVVAZ+GQsyAhnEk27tkkFgHxnA2UbVWfaf2ZigspJUs1tTDxD3WEgOOfbcosJGLk8xi6nv1Mcc43bRT8VnFzbyLNPw6eIRyK7OsE32i6RvqUJkjwBHnVb9p0loYZnjnhnnn4i08ZikLlLUxHuuOkba2HdIz1oCZh4+nD7bhSyM4tZeHXAljUZWR5s7sucN3sbnpXeH8BtJbrh9t7nEc8LivpSNeueRYXxGcHAUudTYGWIGTgYpPgPGLRraxuZZ4B7nZXEEkDkGV5GyItEZHfDZByOleOHcet04lw8tPGEPBY7V5NQKRSmJxpcj7uGwD5Z3oBxednbeKWKU2AN5Nw9ZIrIRzND71r0yM0YOUULjZmCjJPXenvaOCKwsuNww28AjVrVlVgzEG5AJBOrfQxJTyz41HxvZpb3FnHc2yXEnDYkkn5p5LzLKzTIJjkElCuw69PCl+13E7a5TjEUd1b5kjs3iJlULKLdMyKh/OcYxp65IoCU4t2Us34gqCCMBOKpG4x96E8OS40tnqNSOfnXnh00VvaNJFbQDXwM3LalY6iJP9mcMPs99x6DcV5n7V2q3vG394hI5cU1qQ6kSyrZPAyxnPebLgYHiKjrPittJbRQe826O/ATb5eVVRJi6nlu35jY3wd9qAtcnaG3gt5Z3XRDyLSSIgE/70pOAOuRob61R+1XtRiaIx2oZiRjUw0gfI7007a3n/ALOcNVgVkd9DA5GUs+dGp9RiZTWXVzS8LjbsvrdCkshZixOSTk14rldzXSUO5ozXM0ZoC89ksvFqwoEcTAYHU6wGJ9cSdfUeVepIA5OR8KQ7G6hE+xK8iQ+moyxAj44QfSk727IkPl/KqT4NsXI4tuGIZBk4UbsfID+eB8TWu9i7yHGhXGfL0rCZ+ISYbH3Wxt5hT/H9lerHisqHMTHX4df3VTfZm226PoTtNw9W2bG/TPjkbiqMOzUDNkDfxA6fjURwjtdfz28kMil2GDG+MFdJB3J67bU5teKu51YKuNnHjmjYhEt/CI0hOAGG2N/Grhwt1xtVHj4iXgJxkj9tPeAXDlfEVN0UlGxv7SUQuHUZITJPz2/YfpVO4Dw2T7JosLK+SGIBWM76dvEk9B8/KtO4jZRMiiQalfunPQ/PqKzfh/Z+4F9IyFhAk50yHZSFbuqPXAxgeVUm2WxRTKP7Qbp5biGSXHOe2RpSAFLNlwrEDbOgR/SqwKsftEu1l4pcsn3RJy18sRKI9vTKmq5W0VSSZzZGnJtKjtFFFWKHKKKKEhVg7OPhG/zfuqBiTUwHmauNtwwJGAuB4nOdzXN4prRpPV/R8ixeJWRukk/8PfNo5tJSxaRuf21GtxVB4t9K4VhcuEfWP9Wwrma9yX5tHNqI/K0fm30/nXPytH5t9P51Pw8/Ij/18HrXuad2ctEkt9USZLuYHyQSp0ITJkkaR3zg7bg7jYCocZujbcSiNqmpomlUZDSjKgq0ihe8QF748iuem1Rtn2nEQYLka1KN3Rup6g5z5DpjpTJe0JiuIp4caoy2zDKkOullIzkgqWB3HWuzHFpx2qj5nxeaLWZrJeqqVrs187f98F7v+Iyw++SiaRoU4ZAFbUwW5muoooEuWQ/nFdZ72/2Yz0qE7JWOjg/EJCpLTREIdJ2S3kgLnPq0y/qz5Gq9xHtVNNHLGVjVJeSMKGGhLVWSKNMse6AxznJJ8aTtu000STxxnRDNGYjEGlMaKzKzFFZzgnTgk52Zh411HikLRRRQBRRRQBRRRQBRRRQBRRRQBRRRQBRRRQGiT+zVIY9ct2NUQt3vIxCzcmO7OEKtqHNIOMgacDJz5t+3PZy0h46tpAxSFpokkXBHI5hQMA7s2vY6tX+LHhV64rbJb2vFLWOMBIYbE805aWdpZFYtJI2SR4BRsN8CqT7SLRZu0ssTkqslxDGxHVVdIlJGfIGgJ3tB2ItJUuUijFlcWtxPGqa3la5ght2njkKO+V1BfvDbveNVyf2cSKFzLu3DkvQOXj7SWRI1tz3tjmQd/wDCtGsYjJJGJ8tPa8Qn4Ukz/wC0uLeW2m5YkP5zDKHPxP5xJO0cqXFncgMVAv14ZqBwyolzbnby2RjQFJn9lgWWKNLwOTeLZXBELDkSvHzQVy32i42z3d8VyH2Z8xoeTdpIjTywTOYnTkvbo0jkKTmUaVOMY3x8RoXDtKyclIlijg45FCmAS0gWFjrkkbLSOc5yT0IqH4LHO0MPurokw43dshcEqQkErMhA3IZQy7edAVb+jlSvNa8UWZihkSfksXc3TtGicnVlSGU5Oo4GOvg3sfZiTLKlxdLBpvRYxERtLzp3XmLkAjQhXScnPXpWhNIsfDJLmCNSlwLKWO2n1TRWzSTNGVjTIxGH7ygYGegAwA2jtjFemeRYri5k45Fas2huVGqwo5eKEuwSXbGs5IAOMVFAwziFm0E0kT41xyNG2NxqRipx6ZBpvUz2z/8AeV7/APdzf/teoapA84hxWe40CaaWXQMJzHZ9A22XUTpGw6eVM6KKAKKKKAKKKKAuHYm9URTRdG3f4r3Fx8j+2k+Kxd/9v1ph2NbFyR+lGw+mG/8ALT7jcmpiB45/bUS4LQdMY3DhumAOgr3a22l1YYIzTQWY8SflTuzsIWYAyuN/IGqGyL5wm9WMZPXx6dDS0+iRlljIyDpkHjg9D64OPrVfXs04GYbgsMdHTO3lsabWQmtpsP8AdbbIzj8aPfkLbg1S2shyumNQ3+Ip1Ypo2+Ga88LulMUfyH1FPZlGvw8PDO3p+NVaK3uN+1kv9XjyWUa92UFtCgEljjoAQN6r3aHttHaWTjWJpmJ5DKuAHxs7eHdyT6kD5P8A2l3vLsVjU4aVwn/B95z9Bj4GsP7RcQEj6VOUXAHlsNz9SatGO9kPJ+2iJY53PWvNWXgHYye6XVkRp4Fs7/ACnPGewU0CF1dZAOuAQfpUdfHem9yvTlV0VGiukYrlalAooooBSCTSwPkat6XupFKn41TKlOFXAVSCQN/E+lc/iMeqNnp/pOZY/EJvjf8Awn+efM1zmVH++J+kPrR74n6Q+tcXSfkfVfHYvUvdEhzKBJUf74n6Q+tHvifpD606UvIfHYvUvdF+g4VE0Stol+4pYrySM6ckjUc46dfM1U+JTxwXwPKSQYkSJZCnLR5AVieTWChCEqxDbd3elbftOFi0F84GAMjDDyJ6j1x1G1RUfHFjn1uomV4pYpFDBW0zIUJViGCuM5BIO4rpxR/fx+bnh+Oyt4GnNPZKl9V893t9/qWrjkUMR4oPdrflwwxqpEShhc3SxrqRvBAec642wBjaobhphl4Rc/YRAwRL9oNDTvPJcLiTIGtIhGSm5059aacc7XC5jlj5JQS3EUjESZPKt4eQkWSu5xltXmelcbtUgs2t0gIYxG3EhkB+wNx7wAyhBqkBAXVkDHhXYfPFWooooAooooAooooAooooAooooAooooAooooCxntBxCa25DXMrQaBHoZsqUQ5UYPkQPoPKkeM3N3eMr3MxlZV0KznJCgk4zjfcn61L9mYFe4iVlDLpfCnozLDI0a7EZy4QY8c48a0G/4RbGA4hty6o2FEpCDEkKseao1MFRpSHIztkipovSRmdzx3iMrQtJdSO0BDQlnJ0MOjb9W9Tk0ymnunjeNpSY3m94dc7NMQQZDt13rTb2wthxSVBHFyGticjGMm4QSsMbRso5ijHRUz4mkIeFWnvkyMkYQe6DSWICNMyCYDvbHfpnbPhShSKZN2m4m+jXeSNoZXTU2rSyAhWGR1wT8c70yj4leqFC3DKFmNwuGwRMwIaQEDOSCfrWs8P4BZao2MUWrnDCliwJzLrRstgldGdGMKANzk1EcA4VayW7mSOMuZZwCSQQFaNUxggAAM2Nv2U2IpFHTtFxITtcC7l5zKEZtZ3QbhcYxgEk4x1JPjTOz7Q31oXMdzMnNfmSEOTzHB1amJ6sT1Pj45rVJOB2QeMCKI6pJABqJ1KiXTQ4y/54jgb1yD470CKxjlumjwDHzHCjOoaVLacN47Ab+NHxZNJlRupmld5HYs7sXdj1ZmOWJ+JJpEitRk7C27LkBgfRjVJ7QcCNs3XK/iKwjmi3QcGlZB0pFCWzjAA6k15VcnAp9brg6dh4ZPgfOt0jNsaiD1X69PjXRat5r/AN5f40kUOceOcVMcP4XpGuQf5V6/M/wolZDdDW14Wz7kgLq058z/AIfP41I3dpBBjCl2HUswPx7o2G/xpK6uMlDno/8AHFNbuQux6np5mr7JFd2ztpOIpgyjzxg7YYEfHxP0pzLNqbPrn61HWduzM2PzFLtnbAG31yQPnXYp8VmzSOw/ZSRtS1vw+Vui+PmKTt70L8DU1BxlV0kDHpWbOiO5L8GuJI8K4Ip5fwmYjzprDxkOBt0Pj0NPbe7UEMCMDy+PTGc43/ClFZS7E3w1mCovTGPqPnU4ZjkfAVW7fii5ydj8c7U8tLtpGBGwzgetVbCRVvbHxjvxRK24iOoeQkxn6hRWZ2KAyID0LDNSfa2895vZ5RuC5A/yoNCn6KKhlODmta2Mr3N74aoWJAOmKWnwVIPTFZ52d7dIkYScNtsGG/4Urxvt7GUKwBiSOpGAK8n4bJqqjtWWNFN7RIFuZAvTNRte5ZCzFjuScmvFetFUkjibthRRRUkBWgezmxhkglMsUbkSYBZVYgaRtuKz+r37P59MMm//AMT/AMooC5fka0/s0P6tP4Ufka0/s0P6tP4U299HmKPfR5igHP5GtP7ND+rT+FH5GtP7ND+rT+FNvfR5ij30eYoCV7Ldn7K4tonkto+ZJJKvdWNVVIpWjBAKkk7LnO2/UZGc5kW3ee2aSAHmWZZIYVZRNcs0ixIRH3sFtPQ52xWqdkeL2lta6ZH70buyro1MxeR5FMbg4UgyFTq8PLJzll6LaKeKK4y0fuTRBwNRjkJfRLoBGcNvjPQ+NQr3s0no0x089x7xLgdlG/EkET4tULLIJidMspRI4SmnfS7MCc5xGaz6rr2p7TwXEV5ytYe4u4mOoY1Q28LIGJB2ZnOrHrVKqTMKKKKAKKKKAKKKKAKKKKAKKleBcIW516pki04+9+dqyNtx0On/AL3pUzY9i1kd/wCtRBArlTtklASAwZgqDY5OrAxnpWfUjq09yLV0VGpOPs9dMMiCTpkDSdRHovU/IVbuG9hpIJ4nW7s9Qc6AxYgsn+HTk5GSP+HzFS8lv/WBIxsnujEJUkVgkCMeYTkKeZMxWMMHPdAOdsd6uWWSP8UQ2+xlMsZUlWBBBwQRgg+RB6V5q99u+DStruZrm0d0UDlxFgxXWEGxH3gX3BOQB6VRK0i21vyWQ+g4iVXBGrG3XG1KflMfofj/ACqNoq9k6mSX5UH6H4/yo/Kg/Q/H+VRtFLY1MkfymP0B9f5V7TiIJ+5+P8qi6KWydTLVZWvM9Plmrh2c4Ksbas6mxjPQAegrMbbicsf3Wx9D+2pi07aXUfQofiv8CKylrexOpdzZggC1nXtAmXSRUa/tEuWXBWP4gMP31WOJcSknbLn5DpXPHDLXbNHkWmkJ2y4Bbp4UnKd/+d69ytgBR4Df4nc0jiu1nOh7FMgUMYyxzjJJA3B8VxuNqeNfggBQSPItnGwzvtkZzULS0Ljoemd/P4ilkNDm9fp6GmkjnPU9a9zdNjkef/PSkKglId2l+yZG5Vl0sM9VPUZ3xTeQYNeKeRR8xP8AEu2fMHoD+NSBsj04SSmzKQcHrXpGqrRpFj+Kcipjh1zkjU3yqDtoi3SrJ2f4NqdS3nVGXLTw+1U7+A3J9fKnfFeJci1ml6FUwn+Zu6n4kGpFrVVhCr5jNVrt3CJLR0RjqhCTso8UJMe/wyT8jUKNuiHKlZlyHByKe+660Z16ruy+OPEj99MKcW100Zyp6jB8QQRggjxrZV3MX8hvRSxZT1GP8vT6H+NeTH4g5Hn5fEVBInXQKl+CiFnCsuSehPQny9KnZuHwY+4vy2qjnTqi1FM01wip+6sYh0BHzNRFxFjpUqVkUN6f8OtldSWHj50wqR4W3dPx/dVct6djr8CovMlJWtxz7hH5fiaPcI/L8TSmujXXNql5nt9LB6F7IT9wj8vxNHuEfl+JpTXQrjO/Txx1xS5eY6WD0L2Re7D2X20kCymdxlQWGnOk4Ukdd8cxNx+kKqPBuysVzcSRG4ELCWOGFdIkeR5SwB061IRdPeYZxqG29aVw3tDbC2HfPdjdd8fne7YyfD/dxnbbX443pvZCSAcQkuOekeiaPaVo0128mv3hlL76wAmNHe721dmmSe/9HjZ+m8f7Vve+1Vz8iv8AaHsutpAr88PLmISxaQpTnw89SrayXUDYnSu/nSnansh7lCsgm5hEohlGjRpkMMc40HUda6ZMZIU5XpvVi7XXkdzZaVmgcYtTarzYhJGIbV1ug4yCm6oMN95sYztSftK4lDLaxKkscmmfMAR1Zhb+626EyhTkPrQj7TvbHwqThM5ooooAooooAooooAooooAooooAooooAooooAooooAooooAooooArooooDtXbsFwC3uUJmj1nVj7zrtt+iR50UVK5Kvg07sTwyFrmSDlosfXCARNnH/AFkeHP1qT7YdirGOKSUQAyac63aSRsjpu7Giir9ynY+cuLSEytnGxwMAD9lM6KKo+TRHpTXmiioJCnfDvvN/lP4YNFFSuQx7xCMGPVjcY3qNSiik+SYEpwvrV04Rsv1/dRRWUjZFriPd+VVS0Ou54oG3HumPlyicfU0UVfFyZZf4mY11RRRUlRUKK8yjau0VZlTlue8vxFW2Rjj5UUVnIuiNuDUXcGu0VCJGhr0pooq5U7qPma5qPmaKKE2zms+Zo1nzNFFKFsNZ8zXCaKKC2cooooQFFFFAFFFF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443" name="AutoShape 11" descr="data:image/jpeg;base64,/9j/4AAQSkZJRgABAQAAAQABAAD/2wCEAAkGBxQREBQUExQVFRQXFBwVFBgYGBgVFxQWFBgXFhcWGRcYHyggGBolHRYUITEhJSkrLjAuFyIzODMtNygtLisBCgoKDg0OGhAQGyskHCQsLCwsLCwrLCwsLCwsLCwsLCwsLCwsNCwsLCwsKywtLCwsLiwsLCwsLCwsLCwsLCwvLf/AABEIAHMBtAMBIgACEQEDEQH/xAAcAAABBQEBAQAAAAAAAAAAAAAAAwQFBgcBAgj/xABOEAACAQMCAwUFAwgHBAcJAAABAgMABBESIQUTMQYiQVFhBxRxgZEjMqEVQlKTscHR4RckVFVictMzNILwFlNzkrLC4iY1Q2NkdKOz0v/EABoBAQADAQEBAAAAAAAAAAAAAAABAgMEBQb/xAAtEQACAgEDAgQFBQEBAAAAAAAAAQIRAxIhMRNBBFFSkRRhcaHwBSIygbHxFf/aAAwDAQACEQMRAD8Aw2iiigCiiigCiiigCiiigCiiigO13NcooDua6DXmigFQ1eg9I13NCBwHroam+a7qoBxkV3am2qu6qAXpxa8PaR1XcFiAq41E/EeAwCSTjGDTJJMdOvn5fD19a1bsVw+C24W91KQWlbvHpiFHRWRSNxkld/Hp41nknpr5l4RsbWnZ94Ydc8z6QMRKV+5gbgbYG3UZx0yAcYqnaW6JCAHVhcH67/uqZ7Q9p5Zy5k056BQdkA6IB0AHl5jzzVVjZpQwO/l6f87VMW+4aXYiGahHI6HFOLmzZD0pM2zeVWsimO4LzbvIpP6S91vnpxmpOwvVYaNsE/nDYH1/iOmeh3qAMB8qFYrUUTuizXNsFPdJHjjOR8jvSTXA2VhgeDAkk/sGPhXYXPLjbcq2R1IwwO6nHgf2/HYaVSO9pAPgQ2QCc5B3DDHj9RVkVFUGRhsZ6xv01ehx0PrXOLRGaIy4+0QgS7YJXpqPnju7/GmaZTuk6ozuN+mfEHw2/H5ipfh8h1DOd8qxHipBBOD+d0OPhQFW10a6UvLRopGRhupx6en4YpAihUU5lcMlJE15zQkVMlAakq6KAWBruaSzRmgPZqc7M8BjuluXmnMEdvGrswi5xPMkWMDTrXxYHxqv6qt/Ya6SO24k8kQmQW8RaMsyB8XEeAWXcb4PrjFAOeI+zeWGJm5ylhfiyC6SAytpVZ9WdgWYDTjbzpa79m8SZka+/q6CQSSe7trWSGeO3ZBFzO8uqRTq1DbwqzT3HvtnpmmRJJrcXbouoPGGvRKZVONIVY9hls7fOuX1lKrtOEd7tUnjeEptxGCKeGLXJHjfXE+SyjcoGHShJVbj2bLG8EL3eLie5kgjTk5TEM/KdzJzNu73wNO/T1qMu+xqi8soY7gyQ3mnlzGIxldUrQtmIudwVz97fPhV54vw/SLK2iX7AXsy+9BC8lq3vY5emY7IxfC5PXFQ17AV4vwqWROVcSyo08eNOHW4Kc0J+ZzAurA2zk+NAM5/Z3AkT3DXze7KhOsW2ZNazm3dDFzdgG0nVqOQegxux4r2HjisjcJdF5Ft4Ll4jDoAjum0riTmHJB6jAq02fH5J4uIRQWcbrAqrFAUe5EjSXReV2U95iT3vIaR5Un2huS3CZIiiro4dYuWC4dvtNOhz4oOoHgaAgOF+z0TQQN71pmlWGUxCIsEguLkWqvzNYDMCclMD40Rez5cF3utES+9mVuTqKpYyRR5VdfeLmVdsjGOpqx9lbHNtZ6izwpyLiGYj/Yzm9WOW1DDqrAK2k9G3qR4hctcW8qJGodouJRokSY1lZ7Too3ZyFJOOtAUntH2Fhs7aeU3jO8UywhBBhXaVOdGeZzO6DFhj3djtv1qj1qXtGkza3Y8uIW4PoUsQpHyIIrLaAKKKKAKKKKAKKKKAKKKKAKKKvF77N5Uh1RzxSzC2S7a3USCXkSYGpcrpcgkAgHP1GQKPXVxkZ6eONjj4+FSv/Rm91hPdLnWwYqvJk1MEIDkLpyQpIB8s1LcP9n95NZtcrFL3Z+Ry+VIZCRkO4AX7qsCp8iCKA5cdmIw8iqz9yKdxllJZoJmhVdIAIBK5z64HQ0redkEjliTWxElxygds6NCNq6ddRYeXdp12q4fxLh9w0bq7AyBFmSAhJ2lYz8tXK9/LM/d9CPCvPALa9vrpopZhbvapJcsZYiDHyzl8oF1Z752I8K5NGe+V3/OClSGn/ReLlCQu4GnJAxJguYtGNI7wAl3x107Yzt54l2YjijmYSOWjBIGAdllkjycdR3Fzjpqydqe8S4ZxC2kghgb3pZLYS27QRGTXC2nDFdGoMpjTqMjAqO1cSn50YhnfSNM6rASY92J1hVyhJZ85xnJqenmv+Xf87CpFZrtSFpwOd0SXkzCBnCc4RO0YLME2YDDHJxgHJO1Pb7sncieSOCC5nRJOWHFtMhLBQ5UxkEo2k50nfG9dRcgq7T+y4BdTauTbTyaG0PoikfQ36LaQcN6GmDqVJBBBBwQdiCOoI8DUA7RXnNGaA9V0CvOa6GoBRUq0x8Wb3GKA7hGZgPRskZ9MhTj4eVVdHqQgbVG4HUDb4Hr+8/KqNW1ZdOlsN2fYnf44OPrirBwa0AiB6k1UAN60jg3D/6urHAGM9cE1MtkTj5G35KL77H0pM8GPipHy2qYjvkUEMgXyPn9DTtuJxCPAHVsHc7EDPX6VjqZ1qCK63AiRkAfCoe/4QR4VoNtcxkD7nTG53+teeJWKsue755B8KspMrKCKJZPpjMTDY5IPkcbfiB9KQfu4x0B+oznBHoc1Ybns+5YNH3wAcgbkeIO3XoagzAdw2zqds9GHkf2ehFXTMJRGxmw5wo/y+DDy+Prjf6VNcEdT3VzpY4wThkbyz5+IPp8cV5bdtRA8Og8fP54qcgh7oLHQ3iwGxxvnSd2ZeuRuMGr2ZUJ9tYArRSDPeTQ+du/H16+O+P+GqwXqZ47dtJAhY76sN/mUOCceo0n5moCiIYoTXRSVegakgVAoxSWqu6qA94rmK86qmuBdl7u9RntoeYqtpY641w2M4w7A9DQEMRV27PcIhe1RnQanSQ7yuglaMylY2GsDQAgbO2NPWmn9HHE/wCyn9bD/wD3UhB2O4snKxaL9kkiLmSLcT6w2r7XcjWcYx4daxzwlKNRdf8AGRJN8Dh+AwmREC4DpMmrnPrUgEIiqX3iBPXSQcDffdNODRqsb4JlW3U5eWRRr5F0xBbWuhdUa+IAAPTenb8D4wSre5Ra1UqrCRMgMACMc/HgD08KJeCcZYnVZRMGzqBkQAhhMCu0wIGJ3Gx8B8+XpZ65+5SpEPxDh6CK0XGlZJYVdVld0YSIrvqGtgveO3TI33617ThsXMgd1yvNnaVzK/N0W5kKAd/IXCgagOoG4zu7m7LcXYRj3OMCN43UCSPrCuhQcynIwN/H1pd+AcX/ADLGKNsOFZZRqTnHL6dU5G533Bq/TzUlf3+pNSI88GWBHwJA6xSM0iu4LOqXRw+GxsYoyNt+9nNNO19kkIiC91HOmRua7SaVdgF0M5ygAznT1HXwqem4JxlyS1jEdWQ/2iDWpEo0HE2w+2k3GDv12FMuK9kuLXIXmWUeVYkMJEBwzM5QjnadOW8s7DekMebUnJ7fUJSs5Pwu2WJiiOF78gUSSKYzFCZkZck4dk5ZJYHGdgKb3XDI2Z0i1o8d0sauJHZlM0jBjgnCpo097qWB3xUjP2d4uwlHuMS80sWxIp0tIpR2XVMcZU4wcgYGAKb29txSZnEdvAZCCxKyR6tDmXSRmXBQPI5DAHcDcgYqqxZl3fuKkMo+GQTLrVXELQ3EukyMdUqtKIiem4VCfPC7k71SKneHceuYohygRHEpjYgNp+25hXWQcagWcr06eO9Q89u8ZAdWUkBgGBUlWGVOD4Ebg104ozi3qe3b7lkmJUUpcW7RsVdWRhjKsCpGRkZB36EH50nWxYKKKKAKKKKAKKKWW0kMZkCOYwQrPpOgMeilugPpQCNb1d8Rt7S5gkebM8/Cba0igCOT9q6Eyl8aAo0nbOdjt0rBauHaLtAbiexu+RIkUMUMIJ+7K1sctpfGPlvigNFvJuZP2i51y8KoYEWXDymFDIcqiqQQDgDAI868dteJ821v5I+agPFLbAdXhcf1aLVlGwy5OTuN858aqC9rddzevLZzNa8TIAVSUctE4K8uTSVchjggD84fN32h7WyzR8QW5sZ4zJdxyoRkCCaOJY44pdSd7uqpI2JycYoC8yobrifEbcnIi4jw+5QHfC5RJMeQwR9TVH9n12tzxbispYKstpePrIJCrI4OogDJABzgDNTnCu0Se+8S4k6Pan3TlzQSlmf3lghgKqIwFU8tQNZzknw6Zp2M7QrYyXDMhfm2ktuACBpMoGGORuBjpQGiRcXWaCSK1uEFra8Migurwxyh1JkJxBH3WJY4HewNt/W2X14X4hPBESlwt1b3luWJSO7dbSNXtXkGQrFAWx658DWOdjeJm3trxZbWae0njVJmjymho21oebpZV3O4PmPnZZvapDJO7yWjmMXEN3AqzaWSe3hWABjpOpCFHr8fAC0cO4o9xbrLHGUkigNpdWblkEcT3AZbuIEYfQVIO3nuMbqdorh0d9DMurtNCraSV1KbeMlTjqNht6VTofaqMc2S2JuuTJb61kxFyZpRKfsypOsbgb48T5UlxPt17wryLay8teLRcQds5VFWNYhEzBcKzFTgmgNCgkMd5ZhCVD8bvi4BwH3kXvAddvOsC4z/ALzN/wBs/wD4zWx8D7TJFcySXxt4BHfS3YgnE63ltz0JxGqqFl1hxsemc77YzO34TNJdrI8EqxyE3AJRscpm2fOMaMkd7pUN0rA47O9gLq8XWAsaHoXzv8AKW7Qezu5tE15WRR1K5yPka23hKBYlA2GKXvow0TBumDXlPxmTV8vI36ao+WyKKke0MSrcyBemqo6vVi7SZgApe1nKn47H57fvpCug1IHt1EFnwPu6vwzU5xLi7odIICgaQD6bUxsrHmtAR4uNXwByx+gNKcTsi5ZzsWJ0jrgZzn4+FVkk+S8GNDxR2OS2fSrJwqB7uM6FOFOT8hvVRlt9Ixtt4+PwrafZrwjTaAY7x6/E7ms5quDfG33MvurlkJAOnw+lMY75s/7Xr5narL257OPDM7YIUnPngnzqtWvC9ZG+/p1pFbciTb4Raezl5JCRJnuk7sMED+FaBx/gEVxbidACzA68dCfHI881VuBdlVeMtEdMn5yZPLkXG6kDx8c/DyrRexXD2FqY5BuDt8PDO3X+FK3K8IwtRpnwR3lPT4b7ZqV/K6yYTSAwOF+pxjPhksP+Knfa3grQ38gA8dQ9R129agre0DyL+mDjYHvZ6ZHj0H/O9WRnLkieL5wufFmbHkcIP3Go2pTtGumQKwIYL3s7b5IOfXYVE5q9GZ6ormaM0B2uUZozQBW0ewtv6pcf9uP/AALWL5q89gO2D2EMiLbNOGk1ag2nT3QMfdPlS65JjFydJG9a6NdZb/SlL/d8n6w/6dH9KUv93yfrD/p01LzL9HJ6X7M1LXRrrLf6Upf7vk/WH/To/pSl/u+T9Yf9OmpeY6OT0v2ZqWujXWXf0pTf3fJ+sP8Ap0lL7W3QgNYsCegMpyfh9nv1opJkPHOKtp+xq2ujXWSP7Y8Eg2ZBGxBlwR8uXXn+mb/6P/8AN/6KkoXjtf2jlt0At49bFsM5GtEx1AUEFn8MbAdWIAqN7DXkpEZCkW51IobDLHgav6vKcM0WoBdLA/4SQpqnT+1ZWJItCpb74EqlXx01I0ZBOw367DfYV7j9raggm0LEfdzKAE8O6BGANtqAe9l+zDzcEWDlyYubm3nkkC7COSaSHAbodCRayP8A5w8wKadreGNecftFkheNZbeCVoypVhGkWuSML11AI6Y8xis2g4jIkMsKtiOUo0i4U6jFqKHJGRjW3QjOd6UvuLSzACQq2EjQHRGGCQIY41DBcgBTg774BOSBgCx+1sSflaZ5UKM8cL4IK9YIg2M+AYMPipHhVOp1xPiMlxKZZW1OQqk4Vdo0WNRhQBsqqPlTWgCiiigCiiigCtU9ncyLweXmQxzq3E4Iykmor9oFUnCkZIBOM7ZwcHFZXWm+zyWFuGPDJc28D/lGCYCaQR5SLSWIz6A+mRjxoCVv+ydrDy0WFSP+kSW2TksbdlVuSSdyu+N68e0+4SPhSwx28CIOJXUKaVYGNYZiAyd7AZguG23HQCn447a3jsVuoIhFx9bz7Z+XzLdVVNce3eJKnbwG5xUF7Qb2C54fJyriBmi4pdyFOYNbpPMdDxr+epBByNsUAyvIw3DezqsMg3FyCPMG6iBFXXj95Ha2l8iWtsyR8WSMK6OwbWgbU2HGWGcA7bD51U7OOKfhvByLq1RrSWeSaOSZEkw9wjrpQ7kkIT8xUt2o4pbzw8UVLm3yOJJcqDIo5sSRKDyv+sbIIwKAmu1CC6m45AVVAZ+GQsyAhnEk27tkkFgHxnA2UbVWfaf2ZigspJUs1tTDxD3WEgOOfbcosJGLk8xi6nv1Mcc43bRT8VnFzbyLNPw6eIRyK7OsE32i6RvqUJkjwBHnVb9p0loYZnjnhnnn4i08ZikLlLUxHuuOkba2HdIz1oCZh4+nD7bhSyM4tZeHXAljUZWR5s7sucN3sbnpXeH8BtJbrh9t7nEc8LivpSNeueRYXxGcHAUudTYGWIGTgYpPgPGLRraxuZZ4B7nZXEEkDkGV5GyItEZHfDZByOleOHcet04lw8tPGEPBY7V5NQKRSmJxpcj7uGwD5Z3oBxednbeKWKU2AN5Nw9ZIrIRzND71r0yM0YOUULjZmCjJPXenvaOCKwsuNww28AjVrVlVgzEG5AJBOrfQxJTyz41HxvZpb3FnHc2yXEnDYkkn5p5LzLKzTIJjkElCuw69PCl+13E7a5TjEUd1b5kjs3iJlULKLdMyKh/OcYxp65IoCU4t2Us34gqCCMBOKpG4x96E8OS40tnqNSOfnXnh00VvaNJFbQDXwM3LalY6iJP9mcMPs99x6DcV5n7V2q3vG394hI5cU1qQ6kSyrZPAyxnPebLgYHiKjrPittJbRQe826O/ATb5eVVRJi6nlu35jY3wd9qAtcnaG3gt5Z3XRDyLSSIgE/70pOAOuRob61R+1XtRiaIx2oZiRjUw0gfI7007a3n/ALOcNVgVkd9DA5GUs+dGp9RiZTWXVzS8LjbsvrdCkshZixOSTk14rldzXSUO5ozXM0ZoC89ksvFqwoEcTAYHU6wGJ9cSdfUeVepIA5OR8KQ7G6hE+xK8iQ+moyxAj44QfSk727IkPl/KqT4NsXI4tuGIZBk4UbsfID+eB8TWu9i7yHGhXGfL0rCZ+ISYbH3Wxt5hT/H9lerHisqHMTHX4df3VTfZm226PoTtNw9W2bG/TPjkbiqMOzUDNkDfxA6fjURwjtdfz28kMil2GDG+MFdJB3J67bU5teKu51YKuNnHjmjYhEt/CI0hOAGG2N/Grhwt1xtVHj4iXgJxkj9tPeAXDlfEVN0UlGxv7SUQuHUZITJPz2/YfpVO4Dw2T7JosLK+SGIBWM76dvEk9B8/KtO4jZRMiiQalfunPQ/PqKzfh/Z+4F9IyFhAk50yHZSFbuqPXAxgeVUm2WxRTKP7Qbp5biGSXHOe2RpSAFLNlwrEDbOgR/SqwKsftEu1l4pcsn3RJy18sRKI9vTKmq5W0VSSZzZGnJtKjtFFFWKHKKKKEhVg7OPhG/zfuqBiTUwHmauNtwwJGAuB4nOdzXN4prRpPV/R8ixeJWRukk/8PfNo5tJSxaRuf21GtxVB4t9K4VhcuEfWP9Wwrma9yX5tHNqI/K0fm30/nXPytH5t9P51Pw8/Ij/18HrXuad2ctEkt9USZLuYHyQSp0ITJkkaR3zg7bg7jYCocZujbcSiNqmpomlUZDSjKgq0ihe8QF748iuem1Rtn2nEQYLka1KN3Rup6g5z5DpjpTJe0JiuIp4caoy2zDKkOullIzkgqWB3HWuzHFpx2qj5nxeaLWZrJeqqVrs187f98F7v+Iyw++SiaRoU4ZAFbUwW5muoooEuWQ/nFdZ72/2Yz0qE7JWOjg/EJCpLTREIdJ2S3kgLnPq0y/qz5Gq9xHtVNNHLGVjVJeSMKGGhLVWSKNMse6AxznJJ8aTtu000STxxnRDNGYjEGlMaKzKzFFZzgnTgk52Zh411HikLRRRQBRRRQBRRRQBRRRQBRRRQBRRRQBRRRQGiT+zVIY9ct2NUQt3vIxCzcmO7OEKtqHNIOMgacDJz5t+3PZy0h46tpAxSFpokkXBHI5hQMA7s2vY6tX+LHhV64rbJb2vFLWOMBIYbE805aWdpZFYtJI2SR4BRsN8CqT7SLRZu0ssTkqslxDGxHVVdIlJGfIGgJ3tB2ItJUuUijFlcWtxPGqa3la5ght2njkKO+V1BfvDbveNVyf2cSKFzLu3DkvQOXj7SWRI1tz3tjmQd/wDCtGsYjJJGJ8tPa8Qn4Ukz/wC0uLeW2m5YkP5zDKHPxP5xJO0cqXFncgMVAv14ZqBwyolzbnby2RjQFJn9lgWWKNLwOTeLZXBELDkSvHzQVy32i42z3d8VyH2Z8xoeTdpIjTywTOYnTkvbo0jkKTmUaVOMY3x8RoXDtKyclIlijg45FCmAS0gWFjrkkbLSOc5yT0IqH4LHO0MPurokw43dshcEqQkErMhA3IZQy7edAVb+jlSvNa8UWZihkSfksXc3TtGicnVlSGU5Oo4GOvg3sfZiTLKlxdLBpvRYxERtLzp3XmLkAjQhXScnPXpWhNIsfDJLmCNSlwLKWO2n1TRWzSTNGVjTIxGH7ygYGegAwA2jtjFemeRYri5k45Fas2huVGqwo5eKEuwSXbGs5IAOMVFAwziFm0E0kT41xyNG2NxqRipx6ZBpvUz2z/8AeV7/APdzf/teoapA84hxWe40CaaWXQMJzHZ9A22XUTpGw6eVM6KKAKKKKAKKKKAuHYm9URTRdG3f4r3Fx8j+2k+Kxd/9v1ph2NbFyR+lGw+mG/8ALT7jcmpiB45/bUS4LQdMY3DhumAOgr3a22l1YYIzTQWY8SflTuzsIWYAyuN/IGqGyL5wm9WMZPXx6dDS0+iRlljIyDpkHjg9D64OPrVfXs04GYbgsMdHTO3lsabWQmtpsP8AdbbIzj8aPfkLbg1S2shyumNQ3+Ip1Ypo2+Ga88LulMUfyH1FPZlGvw8PDO3p+NVaK3uN+1kv9XjyWUa92UFtCgEljjoAQN6r3aHttHaWTjWJpmJ5DKuAHxs7eHdyT6kD5P8A2l3vLsVjU4aVwn/B95z9Bj4GsP7RcQEj6VOUXAHlsNz9SatGO9kPJ+2iJY53PWvNWXgHYye6XVkRp4Fs7/ACnPGewU0CF1dZAOuAQfpUdfHem9yvTlV0VGiukYrlalAooooBSCTSwPkat6XupFKn41TKlOFXAVSCQN/E+lc/iMeqNnp/pOZY/EJvjf8Awn+efM1zmVH++J+kPrR74n6Q+tcXSfkfVfHYvUvdEhzKBJUf74n6Q+tHvifpD606UvIfHYvUvdF+g4VE0Stol+4pYrySM6ckjUc46dfM1U+JTxwXwPKSQYkSJZCnLR5AVieTWChCEqxDbd3elbftOFi0F84GAMjDDyJ6j1x1G1RUfHFjn1uomV4pYpFDBW0zIUJViGCuM5BIO4rpxR/fx+bnh+Oyt4GnNPZKl9V893t9/qWrjkUMR4oPdrflwwxqpEShhc3SxrqRvBAec642wBjaobhphl4Rc/YRAwRL9oNDTvPJcLiTIGtIhGSm5059aacc7XC5jlj5JQS3EUjESZPKt4eQkWSu5xltXmelcbtUgs2t0gIYxG3EhkB+wNx7wAyhBqkBAXVkDHhXYfPFWooooAooooAooooAooooAooooAooooAooooCxntBxCa25DXMrQaBHoZsqUQ5UYPkQPoPKkeM3N3eMr3MxlZV0KznJCgk4zjfcn61L9mYFe4iVlDLpfCnozLDI0a7EZy4QY8c48a0G/4RbGA4hty6o2FEpCDEkKseao1MFRpSHIztkipovSRmdzx3iMrQtJdSO0BDQlnJ0MOjb9W9Tk0ymnunjeNpSY3m94dc7NMQQZDt13rTb2wthxSVBHFyGticjGMm4QSsMbRso5ijHRUz4mkIeFWnvkyMkYQe6DSWICNMyCYDvbHfpnbPhShSKZN2m4m+jXeSNoZXTU2rSyAhWGR1wT8c70yj4leqFC3DKFmNwuGwRMwIaQEDOSCfrWs8P4BZao2MUWrnDCliwJzLrRstgldGdGMKANzk1EcA4VayW7mSOMuZZwCSQQFaNUxggAAM2Nv2U2IpFHTtFxITtcC7l5zKEZtZ3QbhcYxgEk4x1JPjTOz7Q31oXMdzMnNfmSEOTzHB1amJ6sT1Pj45rVJOB2QeMCKI6pJABqJ1KiXTQ4y/54jgb1yD470CKxjlumjwDHzHCjOoaVLacN47Ab+NHxZNJlRupmld5HYs7sXdj1ZmOWJ+JJpEitRk7C27LkBgfRjVJ7QcCNs3XK/iKwjmi3QcGlZB0pFCWzjAA6k15VcnAp9brg6dh4ZPgfOt0jNsaiD1X69PjXRat5r/AN5f40kUOceOcVMcP4XpGuQf5V6/M/wolZDdDW14Wz7kgLq058z/AIfP41I3dpBBjCl2HUswPx7o2G/xpK6uMlDno/8AHFNbuQux6np5mr7JFd2ztpOIpgyjzxg7YYEfHxP0pzLNqbPrn61HWduzM2PzFLtnbAG31yQPnXYp8VmzSOw/ZSRtS1vw+Vui+PmKTt70L8DU1BxlV0kDHpWbOiO5L8GuJI8K4Ip5fwmYjzprDxkOBt0Pj0NPbe7UEMCMDy+PTGc43/ClFZS7E3w1mCovTGPqPnU4ZjkfAVW7fii5ydj8c7U8tLtpGBGwzgetVbCRVvbHxjvxRK24iOoeQkxn6hRWZ2KAyID0LDNSfa2895vZ5RuC5A/yoNCn6KKhlODmta2Mr3N74aoWJAOmKWnwVIPTFZ52d7dIkYScNtsGG/4Urxvt7GUKwBiSOpGAK8n4bJqqjtWWNFN7RIFuZAvTNRte5ZCzFjuScmvFetFUkjibthRRRUkBWgezmxhkglMsUbkSYBZVYgaRtuKz+r37P59MMm//AMT/AMooC5fka0/s0P6tP4Ufka0/s0P6tP4U299HmKPfR5igHP5GtP7ND+rT+FH5GtP7ND+rT+FNvfR5ij30eYoCV7Ldn7K4tonkto+ZJJKvdWNVVIpWjBAKkk7LnO2/UZGc5kW3ee2aSAHmWZZIYVZRNcs0ixIRH3sFtPQ52xWqdkeL2lta6ZH70buyro1MxeR5FMbg4UgyFTq8PLJzll6LaKeKK4y0fuTRBwNRjkJfRLoBGcNvjPQ+NQr3s0no0x089x7xLgdlG/EkET4tULLIJidMspRI4SmnfS7MCc5xGaz6rr2p7TwXEV5ytYe4u4mOoY1Q28LIGJB2ZnOrHrVKqTMKKKKAKKKKAKKKKAKKKKAKKleBcIW516pki04+9+dqyNtx0On/AL3pUzY9i1kd/wCtRBArlTtklASAwZgqDY5OrAxnpWfUjq09yLV0VGpOPs9dMMiCTpkDSdRHovU/IVbuG9hpIJ4nW7s9Qc6AxYgsn+HTk5GSP+HzFS8lv/WBIxsnujEJUkVgkCMeYTkKeZMxWMMHPdAOdsd6uWWSP8UQ2+xlMsZUlWBBBwQRgg+RB6V5q99u+DStruZrm0d0UDlxFgxXWEGxH3gX3BOQB6VRK0i21vyWQ+g4iVXBGrG3XG1KflMfofj/ACqNoq9k6mSX5UH6H4/yo/Kg/Q/H+VRtFLY1MkfymP0B9f5V7TiIJ+5+P8qi6KWydTLVZWvM9Plmrh2c4Ksbas6mxjPQAegrMbbicsf3Wx9D+2pi07aXUfQofiv8CKylrexOpdzZggC1nXtAmXSRUa/tEuWXBWP4gMP31WOJcSknbLn5DpXPHDLXbNHkWmkJ2y4Bbp4UnKd/+d69ytgBR4Df4nc0jiu1nOh7FMgUMYyxzjJJA3B8VxuNqeNfggBQSPItnGwzvtkZzULS0Ljoemd/P4ilkNDm9fp6GmkjnPU9a9zdNjkef/PSkKglId2l+yZG5Vl0sM9VPUZ3xTeQYNeKeRR8xP8AEu2fMHoD+NSBsj04SSmzKQcHrXpGqrRpFj+Kcipjh1zkjU3yqDtoi3SrJ2f4NqdS3nVGXLTw+1U7+A3J9fKnfFeJci1ml6FUwn+Zu6n4kGpFrVVhCr5jNVrt3CJLR0RjqhCTso8UJMe/wyT8jUKNuiHKlZlyHByKe+660Z16ruy+OPEj99MKcW100Zyp6jB8QQRggjxrZV3MX8hvRSxZT1GP8vT6H+NeTH4g5Hn5fEVBInXQKl+CiFnCsuSehPQny9KnZuHwY+4vy2qjnTqi1FM01wip+6sYh0BHzNRFxFjpUqVkUN6f8OtldSWHj50wqR4W3dPx/dVct6djr8CovMlJWtxz7hH5fiaPcI/L8TSmujXXNql5nt9LB6F7IT9wj8vxNHuEfl+JpTXQrjO/Txx1xS5eY6WD0L2Re7D2X20kCymdxlQWGnOk4Ukdd8cxNx+kKqPBuysVzcSRG4ELCWOGFdIkeR5SwB061IRdPeYZxqG29aVw3tDbC2HfPdjdd8fne7YyfD/dxnbbX443pvZCSAcQkuOekeiaPaVo0128mv3hlL76wAmNHe721dmmSe/9HjZ+m8f7Vve+1Vz8iv8AaHsutpAr88PLmISxaQpTnw89SrayXUDYnSu/nSnansh7lCsgm5hEohlGjRpkMMc40HUda6ZMZIU5XpvVi7XXkdzZaVmgcYtTarzYhJGIbV1ug4yCm6oMN95sYztSftK4lDLaxKkscmmfMAR1Zhb+626EyhTkPrQj7TvbHwqThM5ooooAooooAooooAooooAooooAooooAooooAooooAooooAooooArooooDtXbsFwC3uUJmj1nVj7zrtt+iR50UVK5Kvg07sTwyFrmSDlosfXCARNnH/AFkeHP1qT7YdirGOKSUQAyac63aSRsjpu7Giir9ynY+cuLSEytnGxwMAD9lM6KKo+TRHpTXmiioJCnfDvvN/lP4YNFFSuQx7xCMGPVjcY3qNSiik+SYEpwvrV04Rsv1/dRRWUjZFriPd+VVS0Ou54oG3HumPlyicfU0UVfFyZZf4mY11RRRUlRUKK8yjau0VZlTlue8vxFW2Rjj5UUVnIuiNuDUXcGu0VCJGhr0pooq5U7qPma5qPmaKKE2zms+Zo1nzNFFKFsNZ8zXCaKKC2cooooQFFFFAFFFFAFFFFAFFF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437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028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933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5724525" y="2852738"/>
            <a:ext cx="863600" cy="7921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288" y="2205038"/>
            <a:ext cx="863600" cy="7921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4075" y="3429000"/>
            <a:ext cx="863600" cy="23034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96300" y="3933825"/>
            <a:ext cx="647700" cy="5746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2924944"/>
            <a:ext cx="11592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008" y="2420888"/>
            <a:ext cx="15440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percentages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304" y="4149080"/>
            <a:ext cx="11721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decimals</a:t>
            </a:r>
          </a:p>
        </p:txBody>
      </p:sp>
      <p:sp>
        <p:nvSpPr>
          <p:cNvPr id="19" name="Down Arrow 18"/>
          <p:cNvSpPr/>
          <p:nvPr/>
        </p:nvSpPr>
        <p:spPr>
          <a:xfrm rot="18996498">
            <a:off x="3486150" y="4105275"/>
            <a:ext cx="288925" cy="1566863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953148">
            <a:off x="5370513" y="3508375"/>
            <a:ext cx="288925" cy="167005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4024848">
            <a:off x="7342188" y="3787775"/>
            <a:ext cx="287338" cy="2325687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3730" name="TextBox 21"/>
          <p:cNvSpPr txBox="1">
            <a:spLocks noChangeArrowheads="1"/>
          </p:cNvSpPr>
          <p:nvPr/>
        </p:nvSpPr>
        <p:spPr bwMode="auto">
          <a:xfrm>
            <a:off x="4067175" y="5157788"/>
            <a:ext cx="2660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Look different,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do the same thing: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represent an amount</a:t>
            </a:r>
          </a:p>
        </p:txBody>
      </p:sp>
    </p:spTree>
    <p:extLst>
      <p:ext uri="{BB962C8B-B14F-4D97-AF65-F5344CB8AC3E}">
        <p14:creationId xmlns:p14="http://schemas.microsoft.com/office/powerpoint/2010/main" val="3177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http://upload.wikimedia.org/wikipedia/en/thumb/1/16/Dirge-boxart.jpg/240px-Dirge-box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8004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23850" y="333375"/>
            <a:ext cx="3887788" cy="2016125"/>
          </a:xfrm>
          <a:prstGeom prst="wedgeRoundRectCallout">
            <a:avLst>
              <a:gd name="adj1" fmla="val 85516"/>
              <a:gd name="adj2" fmla="val 541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4740" name="TextBox 4"/>
          <p:cNvSpPr txBox="1">
            <a:spLocks noChangeArrowheads="1"/>
          </p:cNvSpPr>
          <p:nvPr/>
        </p:nvSpPr>
        <p:spPr bwMode="auto">
          <a:xfrm>
            <a:off x="350838" y="476250"/>
            <a:ext cx="38131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Whoa!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Stop right there!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they do the same thing,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 do we need them all?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Surely just </a:t>
            </a:r>
            <a:r>
              <a:rPr lang="en-GB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of them </a:t>
            </a:r>
            <a:r>
              <a:rPr lang="en-GB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do...</a:t>
            </a:r>
          </a:p>
        </p:txBody>
      </p:sp>
    </p:spTree>
    <p:extLst>
      <p:ext uri="{BB962C8B-B14F-4D97-AF65-F5344CB8AC3E}">
        <p14:creationId xmlns:p14="http://schemas.microsoft.com/office/powerpoint/2010/main" val="31624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921</Words>
  <Application>Microsoft Office PowerPoint</Application>
  <PresentationFormat>On-screen Show (4:3)</PresentationFormat>
  <Paragraphs>346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1_Default Design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2020-05-18T07:19:43Z</dcterms:created>
  <dcterms:modified xsi:type="dcterms:W3CDTF">2020-05-26T11:08:58Z</dcterms:modified>
</cp:coreProperties>
</file>