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67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winkl" panose="020B0604020202020204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1EB"/>
    <a:srgbClr val="4DB1E3"/>
    <a:srgbClr val="76AF37"/>
    <a:srgbClr val="8BC74A"/>
    <a:srgbClr val="9CDCF9"/>
    <a:srgbClr val="8CC64C"/>
    <a:srgbClr val="FFFFFF"/>
    <a:srgbClr val="18A0DB"/>
    <a:srgbClr val="DE1E5A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1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64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mathematics/early-years-shape-spaces-and-measures/early-years-measuring-size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mathematics/early-years-shape-spaces-and-measures/early-years-measuring-size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lank 1">
            <a:hlinkClick r:id="rId3" highlightClick="1"/>
            <a:extLst>
              <a:ext uri="{FF2B5EF4-FFF2-40B4-BE49-F238E27FC236}">
                <a16:creationId xmlns:a16="http://schemas.microsoft.com/office/drawing/2014/main" xmlns="" id="{080D1032-0FED-4D0E-A811-A52E3A7F0CA4}"/>
              </a:ext>
            </a:extLst>
          </p:cNvPr>
          <p:cNvSpPr/>
          <p:nvPr/>
        </p:nvSpPr>
        <p:spPr>
          <a:xfrm>
            <a:off x="4081112" y="5563402"/>
            <a:ext cx="1001027" cy="58714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ky bg">
            <a:extLst>
              <a:ext uri="{FF2B5EF4-FFF2-40B4-BE49-F238E27FC236}">
                <a16:creationId xmlns:a16="http://schemas.microsoft.com/office/drawing/2014/main" xmlns="" id="{7F94EB17-F983-4729-8EB1-BA60D30FE129}"/>
              </a:ext>
            </a:extLst>
          </p:cNvPr>
          <p:cNvSpPr/>
          <p:nvPr/>
        </p:nvSpPr>
        <p:spPr>
          <a:xfrm>
            <a:off x="0" y="2812947"/>
            <a:ext cx="9144000" cy="2732045"/>
          </a:xfrm>
          <a:prstGeom prst="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horizon line">
            <a:extLst>
              <a:ext uri="{FF2B5EF4-FFF2-40B4-BE49-F238E27FC236}">
                <a16:creationId xmlns:a16="http://schemas.microsoft.com/office/drawing/2014/main" xmlns="" id="{0440D948-DEA3-4271-815E-37942F27ABB0}"/>
              </a:ext>
            </a:extLst>
          </p:cNvPr>
          <p:cNvCxnSpPr/>
          <p:nvPr/>
        </p:nvCxnSpPr>
        <p:spPr>
          <a:xfrm>
            <a:off x="0" y="5531467"/>
            <a:ext cx="9144000" cy="0"/>
          </a:xfrm>
          <a:prstGeom prst="line">
            <a:avLst/>
          </a:prstGeom>
          <a:ln w="28575">
            <a:solidFill>
              <a:srgbClr val="76A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ophie">
            <a:extLst>
              <a:ext uri="{FF2B5EF4-FFF2-40B4-BE49-F238E27FC236}">
                <a16:creationId xmlns:a16="http://schemas.microsoft.com/office/drawing/2014/main" xmlns="" id="{ECDCBB54-F8C0-4284-83F1-7F3609058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00" y="2525185"/>
            <a:ext cx="1118465" cy="3190792"/>
          </a:xfrm>
          <a:prstGeom prst="rect">
            <a:avLst/>
          </a:prstGeom>
        </p:spPr>
      </p:pic>
      <p:pic>
        <p:nvPicPr>
          <p:cNvPr id="3" name="sunflower">
            <a:extLst>
              <a:ext uri="{FF2B5EF4-FFF2-40B4-BE49-F238E27FC236}">
                <a16:creationId xmlns:a16="http://schemas.microsoft.com/office/drawing/2014/main" xmlns="" id="{DDBF4531-9BA5-42E8-B814-B84B93AD62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314" y="409762"/>
            <a:ext cx="2126341" cy="5311015"/>
          </a:xfrm>
          <a:prstGeom prst="rect">
            <a:avLst/>
          </a:prstGeom>
        </p:spPr>
      </p:pic>
      <p:pic>
        <p:nvPicPr>
          <p:cNvPr id="22" name="sunflower">
            <a:extLst>
              <a:ext uri="{FF2B5EF4-FFF2-40B4-BE49-F238E27FC236}">
                <a16:creationId xmlns:a16="http://schemas.microsoft.com/office/drawing/2014/main" xmlns="" id="{4ED6D34F-1D8E-4655-BF10-4CC15D82CD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79" y="1469464"/>
            <a:ext cx="1702074" cy="4251313"/>
          </a:xfrm>
          <a:prstGeom prst="rect">
            <a:avLst/>
          </a:prstGeom>
        </p:spPr>
      </p:pic>
      <p:pic>
        <p:nvPicPr>
          <p:cNvPr id="25" name="sunflower">
            <a:extLst>
              <a:ext uri="{FF2B5EF4-FFF2-40B4-BE49-F238E27FC236}">
                <a16:creationId xmlns:a16="http://schemas.microsoft.com/office/drawing/2014/main" xmlns="" id="{27775568-9A28-431A-96C5-1700BEBCC4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49" y="2525185"/>
            <a:ext cx="1277479" cy="3190792"/>
          </a:xfrm>
          <a:prstGeom prst="rect">
            <a:avLst/>
          </a:prstGeom>
        </p:spPr>
      </p:pic>
      <p:pic>
        <p:nvPicPr>
          <p:cNvPr id="26" name="sunflower">
            <a:extLst>
              <a:ext uri="{FF2B5EF4-FFF2-40B4-BE49-F238E27FC236}">
                <a16:creationId xmlns:a16="http://schemas.microsoft.com/office/drawing/2014/main" xmlns="" id="{226D23FE-D776-4254-A9E9-DBDB377A42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486" y="3584887"/>
            <a:ext cx="853212" cy="2131090"/>
          </a:xfrm>
          <a:prstGeom prst="rect">
            <a:avLst/>
          </a:prstGeom>
        </p:spPr>
      </p:pic>
      <p:sp>
        <p:nvSpPr>
          <p:cNvPr id="27" name="speechbubble">
            <a:extLst>
              <a:ext uri="{FF2B5EF4-FFF2-40B4-BE49-F238E27FC236}">
                <a16:creationId xmlns:a16="http://schemas.microsoft.com/office/drawing/2014/main" xmlns="" id="{F6D3CBDC-8001-45E9-B217-181D21C3BB3B}"/>
              </a:ext>
            </a:extLst>
          </p:cNvPr>
          <p:cNvSpPr/>
          <p:nvPr/>
        </p:nvSpPr>
        <p:spPr>
          <a:xfrm>
            <a:off x="728027" y="345440"/>
            <a:ext cx="3020003" cy="1935136"/>
          </a:xfrm>
          <a:prstGeom prst="wedgeEllipseCallout">
            <a:avLst>
              <a:gd name="adj1" fmla="val -27160"/>
              <a:gd name="adj2" fmla="val 61722"/>
            </a:avLst>
          </a:prstGeom>
          <a:solidFill>
            <a:srgbClr val="FFFFFF"/>
          </a:solidFill>
          <a:ln w="28575">
            <a:solidFill>
              <a:srgbClr val="80C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">
            <a:extLst>
              <a:ext uri="{FF2B5EF4-FFF2-40B4-BE49-F238E27FC236}">
                <a16:creationId xmlns:a16="http://schemas.microsoft.com/office/drawing/2014/main" xmlns="" id="{74296DA3-881F-4686-8D7A-637F74B02EFB}"/>
              </a:ext>
            </a:extLst>
          </p:cNvPr>
          <p:cNvSpPr/>
          <p:nvPr/>
        </p:nvSpPr>
        <p:spPr>
          <a:xfrm>
            <a:off x="1155376" y="1036009"/>
            <a:ext cx="218171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Here are all my lovely sunflowers.</a:t>
            </a:r>
          </a:p>
        </p:txBody>
      </p:sp>
    </p:spTree>
    <p:extLst>
      <p:ext uri="{BB962C8B-B14F-4D97-AF65-F5344CB8AC3E}">
        <p14:creationId xmlns:p14="http://schemas.microsoft.com/office/powerpoint/2010/main" val="287297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ky bg">
            <a:extLst>
              <a:ext uri="{FF2B5EF4-FFF2-40B4-BE49-F238E27FC236}">
                <a16:creationId xmlns:a16="http://schemas.microsoft.com/office/drawing/2014/main" xmlns="" id="{7F94EB17-F983-4729-8EB1-BA60D30FE129}"/>
              </a:ext>
            </a:extLst>
          </p:cNvPr>
          <p:cNvSpPr/>
          <p:nvPr/>
        </p:nvSpPr>
        <p:spPr>
          <a:xfrm>
            <a:off x="0" y="2812947"/>
            <a:ext cx="9144000" cy="2732045"/>
          </a:xfrm>
          <a:prstGeom prst="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horizon line">
            <a:extLst>
              <a:ext uri="{FF2B5EF4-FFF2-40B4-BE49-F238E27FC236}">
                <a16:creationId xmlns:a16="http://schemas.microsoft.com/office/drawing/2014/main" xmlns="" id="{0440D948-DEA3-4271-815E-37942F27ABB0}"/>
              </a:ext>
            </a:extLst>
          </p:cNvPr>
          <p:cNvCxnSpPr/>
          <p:nvPr/>
        </p:nvCxnSpPr>
        <p:spPr>
          <a:xfrm>
            <a:off x="0" y="5531467"/>
            <a:ext cx="9144000" cy="0"/>
          </a:xfrm>
          <a:prstGeom prst="line">
            <a:avLst/>
          </a:prstGeom>
          <a:ln w="28575">
            <a:solidFill>
              <a:srgbClr val="76A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ophie">
            <a:extLst>
              <a:ext uri="{FF2B5EF4-FFF2-40B4-BE49-F238E27FC236}">
                <a16:creationId xmlns:a16="http://schemas.microsoft.com/office/drawing/2014/main" xmlns="" id="{ECDCBB54-F8C0-4284-83F1-7F3609058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00" y="2525185"/>
            <a:ext cx="1118465" cy="3190792"/>
          </a:xfrm>
          <a:prstGeom prst="rect">
            <a:avLst/>
          </a:prstGeom>
        </p:spPr>
      </p:pic>
      <p:pic>
        <p:nvPicPr>
          <p:cNvPr id="3" name="sunflower">
            <a:extLst>
              <a:ext uri="{FF2B5EF4-FFF2-40B4-BE49-F238E27FC236}">
                <a16:creationId xmlns:a16="http://schemas.microsoft.com/office/drawing/2014/main" xmlns="" id="{DDBF4531-9BA5-42E8-B814-B84B93AD62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314" y="409762"/>
            <a:ext cx="2126341" cy="5311015"/>
          </a:xfrm>
          <a:prstGeom prst="rect">
            <a:avLst/>
          </a:prstGeom>
        </p:spPr>
      </p:pic>
      <p:pic>
        <p:nvPicPr>
          <p:cNvPr id="22" name="sunflower">
            <a:extLst>
              <a:ext uri="{FF2B5EF4-FFF2-40B4-BE49-F238E27FC236}">
                <a16:creationId xmlns:a16="http://schemas.microsoft.com/office/drawing/2014/main" xmlns="" id="{4ED6D34F-1D8E-4655-BF10-4CC15D82CD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79" y="1469464"/>
            <a:ext cx="1702074" cy="4251313"/>
          </a:xfrm>
          <a:prstGeom prst="rect">
            <a:avLst/>
          </a:prstGeom>
        </p:spPr>
      </p:pic>
      <p:pic>
        <p:nvPicPr>
          <p:cNvPr id="25" name="sunflower">
            <a:extLst>
              <a:ext uri="{FF2B5EF4-FFF2-40B4-BE49-F238E27FC236}">
                <a16:creationId xmlns:a16="http://schemas.microsoft.com/office/drawing/2014/main" xmlns="" id="{27775568-9A28-431A-96C5-1700BEBCC4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49" y="2525185"/>
            <a:ext cx="1277479" cy="3190792"/>
          </a:xfrm>
          <a:prstGeom prst="rect">
            <a:avLst/>
          </a:prstGeom>
        </p:spPr>
      </p:pic>
      <p:pic>
        <p:nvPicPr>
          <p:cNvPr id="26" name="sunflower">
            <a:extLst>
              <a:ext uri="{FF2B5EF4-FFF2-40B4-BE49-F238E27FC236}">
                <a16:creationId xmlns:a16="http://schemas.microsoft.com/office/drawing/2014/main" xmlns="" id="{226D23FE-D776-4254-A9E9-DBDB377A42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486" y="3584887"/>
            <a:ext cx="853212" cy="2131090"/>
          </a:xfrm>
          <a:prstGeom prst="rect">
            <a:avLst/>
          </a:prstGeom>
        </p:spPr>
      </p:pic>
      <p:sp>
        <p:nvSpPr>
          <p:cNvPr id="27" name="speechbubble">
            <a:extLst>
              <a:ext uri="{FF2B5EF4-FFF2-40B4-BE49-F238E27FC236}">
                <a16:creationId xmlns:a16="http://schemas.microsoft.com/office/drawing/2014/main" xmlns="" id="{F6D3CBDC-8001-45E9-B217-181D21C3BB3B}"/>
              </a:ext>
            </a:extLst>
          </p:cNvPr>
          <p:cNvSpPr/>
          <p:nvPr/>
        </p:nvSpPr>
        <p:spPr>
          <a:xfrm>
            <a:off x="728027" y="345440"/>
            <a:ext cx="3020003" cy="1935136"/>
          </a:xfrm>
          <a:prstGeom prst="wedgeEllipseCallout">
            <a:avLst>
              <a:gd name="adj1" fmla="val -27160"/>
              <a:gd name="adj2" fmla="val 61722"/>
            </a:avLst>
          </a:prstGeom>
          <a:solidFill>
            <a:srgbClr val="FFFFFF"/>
          </a:solidFill>
          <a:ln w="28575">
            <a:solidFill>
              <a:srgbClr val="80C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">
            <a:extLst>
              <a:ext uri="{FF2B5EF4-FFF2-40B4-BE49-F238E27FC236}">
                <a16:creationId xmlns:a16="http://schemas.microsoft.com/office/drawing/2014/main" xmlns="" id="{74296DA3-881F-4686-8D7A-637F74B02EFB}"/>
              </a:ext>
            </a:extLst>
          </p:cNvPr>
          <p:cNvSpPr/>
          <p:nvPr/>
        </p:nvSpPr>
        <p:spPr>
          <a:xfrm>
            <a:off x="999461" y="1036009"/>
            <a:ext cx="231265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4300" indent="0" algn="ctr">
              <a:buNone/>
            </a:pPr>
            <a:r>
              <a:rPr lang="en-GB" dirty="0">
                <a:latin typeface="Twinkl" pitchFamily="50" charset="0"/>
              </a:rPr>
              <a:t>Can you point to the tallest sunflower?</a:t>
            </a:r>
          </a:p>
        </p:txBody>
      </p:sp>
    </p:spTree>
    <p:extLst>
      <p:ext uri="{BB962C8B-B14F-4D97-AF65-F5344CB8AC3E}">
        <p14:creationId xmlns:p14="http://schemas.microsoft.com/office/powerpoint/2010/main" val="414246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ky bg">
            <a:extLst>
              <a:ext uri="{FF2B5EF4-FFF2-40B4-BE49-F238E27FC236}">
                <a16:creationId xmlns:a16="http://schemas.microsoft.com/office/drawing/2014/main" xmlns="" id="{7F94EB17-F983-4729-8EB1-BA60D30FE129}"/>
              </a:ext>
            </a:extLst>
          </p:cNvPr>
          <p:cNvSpPr/>
          <p:nvPr/>
        </p:nvSpPr>
        <p:spPr>
          <a:xfrm>
            <a:off x="0" y="2812947"/>
            <a:ext cx="9144000" cy="2732045"/>
          </a:xfrm>
          <a:prstGeom prst="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horizon line">
            <a:extLst>
              <a:ext uri="{FF2B5EF4-FFF2-40B4-BE49-F238E27FC236}">
                <a16:creationId xmlns:a16="http://schemas.microsoft.com/office/drawing/2014/main" xmlns="" id="{0440D948-DEA3-4271-815E-37942F27ABB0}"/>
              </a:ext>
            </a:extLst>
          </p:cNvPr>
          <p:cNvCxnSpPr/>
          <p:nvPr/>
        </p:nvCxnSpPr>
        <p:spPr>
          <a:xfrm>
            <a:off x="0" y="5531467"/>
            <a:ext cx="9144000" cy="0"/>
          </a:xfrm>
          <a:prstGeom prst="line">
            <a:avLst/>
          </a:prstGeom>
          <a:ln w="28575">
            <a:solidFill>
              <a:srgbClr val="76A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ophie">
            <a:extLst>
              <a:ext uri="{FF2B5EF4-FFF2-40B4-BE49-F238E27FC236}">
                <a16:creationId xmlns:a16="http://schemas.microsoft.com/office/drawing/2014/main" xmlns="" id="{ECDCBB54-F8C0-4284-83F1-7F3609058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00" y="2525185"/>
            <a:ext cx="1118465" cy="3190792"/>
          </a:xfrm>
          <a:prstGeom prst="rect">
            <a:avLst/>
          </a:prstGeom>
        </p:spPr>
      </p:pic>
      <p:pic>
        <p:nvPicPr>
          <p:cNvPr id="3" name="sunflower">
            <a:extLst>
              <a:ext uri="{FF2B5EF4-FFF2-40B4-BE49-F238E27FC236}">
                <a16:creationId xmlns:a16="http://schemas.microsoft.com/office/drawing/2014/main" xmlns="" id="{DDBF4531-9BA5-42E8-B814-B84B93AD62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314" y="409762"/>
            <a:ext cx="2126341" cy="5311015"/>
          </a:xfrm>
          <a:prstGeom prst="rect">
            <a:avLst/>
          </a:prstGeom>
        </p:spPr>
      </p:pic>
      <p:pic>
        <p:nvPicPr>
          <p:cNvPr id="22" name="sunflower">
            <a:extLst>
              <a:ext uri="{FF2B5EF4-FFF2-40B4-BE49-F238E27FC236}">
                <a16:creationId xmlns:a16="http://schemas.microsoft.com/office/drawing/2014/main" xmlns="" id="{4ED6D34F-1D8E-4655-BF10-4CC15D82CD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79" y="1469464"/>
            <a:ext cx="1702074" cy="4251313"/>
          </a:xfrm>
          <a:prstGeom prst="rect">
            <a:avLst/>
          </a:prstGeom>
        </p:spPr>
      </p:pic>
      <p:pic>
        <p:nvPicPr>
          <p:cNvPr id="25" name="sunflower">
            <a:extLst>
              <a:ext uri="{FF2B5EF4-FFF2-40B4-BE49-F238E27FC236}">
                <a16:creationId xmlns:a16="http://schemas.microsoft.com/office/drawing/2014/main" xmlns="" id="{27775568-9A28-431A-96C5-1700BEBCC4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49" y="2525185"/>
            <a:ext cx="1277479" cy="3190792"/>
          </a:xfrm>
          <a:prstGeom prst="rect">
            <a:avLst/>
          </a:prstGeom>
        </p:spPr>
      </p:pic>
      <p:pic>
        <p:nvPicPr>
          <p:cNvPr id="26" name="sunflower">
            <a:extLst>
              <a:ext uri="{FF2B5EF4-FFF2-40B4-BE49-F238E27FC236}">
                <a16:creationId xmlns:a16="http://schemas.microsoft.com/office/drawing/2014/main" xmlns="" id="{226D23FE-D776-4254-A9E9-DBDB377A42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486" y="3584887"/>
            <a:ext cx="853212" cy="2131090"/>
          </a:xfrm>
          <a:prstGeom prst="rect">
            <a:avLst/>
          </a:prstGeom>
        </p:spPr>
      </p:pic>
      <p:sp>
        <p:nvSpPr>
          <p:cNvPr id="27" name="speechbubble">
            <a:extLst>
              <a:ext uri="{FF2B5EF4-FFF2-40B4-BE49-F238E27FC236}">
                <a16:creationId xmlns:a16="http://schemas.microsoft.com/office/drawing/2014/main" xmlns="" id="{F6D3CBDC-8001-45E9-B217-181D21C3BB3B}"/>
              </a:ext>
            </a:extLst>
          </p:cNvPr>
          <p:cNvSpPr/>
          <p:nvPr/>
        </p:nvSpPr>
        <p:spPr>
          <a:xfrm>
            <a:off x="728027" y="345440"/>
            <a:ext cx="3020003" cy="1935136"/>
          </a:xfrm>
          <a:prstGeom prst="wedgeEllipseCallout">
            <a:avLst>
              <a:gd name="adj1" fmla="val -27160"/>
              <a:gd name="adj2" fmla="val 61722"/>
            </a:avLst>
          </a:prstGeom>
          <a:solidFill>
            <a:srgbClr val="FFFFFF"/>
          </a:solidFill>
          <a:ln w="28575">
            <a:solidFill>
              <a:srgbClr val="80C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">
            <a:extLst>
              <a:ext uri="{FF2B5EF4-FFF2-40B4-BE49-F238E27FC236}">
                <a16:creationId xmlns:a16="http://schemas.microsoft.com/office/drawing/2014/main" xmlns="" id="{74296DA3-881F-4686-8D7A-637F74B02EFB}"/>
              </a:ext>
            </a:extLst>
          </p:cNvPr>
          <p:cNvSpPr/>
          <p:nvPr/>
        </p:nvSpPr>
        <p:spPr>
          <a:xfrm>
            <a:off x="1018380" y="1036009"/>
            <a:ext cx="225251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4300" indent="0" algn="ctr">
              <a:buNone/>
            </a:pPr>
            <a:r>
              <a:rPr lang="en-GB" dirty="0">
                <a:latin typeface="Twinkl" pitchFamily="50" charset="0"/>
              </a:rPr>
              <a:t>Can you point to the shortest sunflower?</a:t>
            </a:r>
          </a:p>
        </p:txBody>
      </p:sp>
    </p:spTree>
    <p:extLst>
      <p:ext uri="{BB962C8B-B14F-4D97-AF65-F5344CB8AC3E}">
        <p14:creationId xmlns:p14="http://schemas.microsoft.com/office/powerpoint/2010/main" val="298343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ky bg">
            <a:extLst>
              <a:ext uri="{FF2B5EF4-FFF2-40B4-BE49-F238E27FC236}">
                <a16:creationId xmlns:a16="http://schemas.microsoft.com/office/drawing/2014/main" xmlns="" id="{7F94EB17-F983-4729-8EB1-BA60D30FE129}"/>
              </a:ext>
            </a:extLst>
          </p:cNvPr>
          <p:cNvSpPr/>
          <p:nvPr/>
        </p:nvSpPr>
        <p:spPr>
          <a:xfrm>
            <a:off x="0" y="2812947"/>
            <a:ext cx="9144000" cy="2732045"/>
          </a:xfrm>
          <a:prstGeom prst="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horizon line">
            <a:extLst>
              <a:ext uri="{FF2B5EF4-FFF2-40B4-BE49-F238E27FC236}">
                <a16:creationId xmlns:a16="http://schemas.microsoft.com/office/drawing/2014/main" xmlns="" id="{0440D948-DEA3-4271-815E-37942F27ABB0}"/>
              </a:ext>
            </a:extLst>
          </p:cNvPr>
          <p:cNvCxnSpPr/>
          <p:nvPr/>
        </p:nvCxnSpPr>
        <p:spPr>
          <a:xfrm>
            <a:off x="0" y="5531467"/>
            <a:ext cx="9144000" cy="0"/>
          </a:xfrm>
          <a:prstGeom prst="line">
            <a:avLst/>
          </a:prstGeom>
          <a:ln w="28575">
            <a:solidFill>
              <a:srgbClr val="76A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ophie">
            <a:extLst>
              <a:ext uri="{FF2B5EF4-FFF2-40B4-BE49-F238E27FC236}">
                <a16:creationId xmlns:a16="http://schemas.microsoft.com/office/drawing/2014/main" xmlns="" id="{ECDCBB54-F8C0-4284-83F1-7F3609058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00" y="2525185"/>
            <a:ext cx="1118465" cy="3190792"/>
          </a:xfrm>
          <a:prstGeom prst="rect">
            <a:avLst/>
          </a:prstGeom>
        </p:spPr>
      </p:pic>
      <p:pic>
        <p:nvPicPr>
          <p:cNvPr id="3" name="sunflower">
            <a:extLst>
              <a:ext uri="{FF2B5EF4-FFF2-40B4-BE49-F238E27FC236}">
                <a16:creationId xmlns:a16="http://schemas.microsoft.com/office/drawing/2014/main" xmlns="" id="{DDBF4531-9BA5-42E8-B814-B84B93AD62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314" y="409762"/>
            <a:ext cx="2126341" cy="5311015"/>
          </a:xfrm>
          <a:prstGeom prst="rect">
            <a:avLst/>
          </a:prstGeom>
        </p:spPr>
      </p:pic>
      <p:pic>
        <p:nvPicPr>
          <p:cNvPr id="22" name="sunflower">
            <a:extLst>
              <a:ext uri="{FF2B5EF4-FFF2-40B4-BE49-F238E27FC236}">
                <a16:creationId xmlns:a16="http://schemas.microsoft.com/office/drawing/2014/main" xmlns="" id="{4ED6D34F-1D8E-4655-BF10-4CC15D82CD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79" y="1469464"/>
            <a:ext cx="1702074" cy="4251313"/>
          </a:xfrm>
          <a:prstGeom prst="rect">
            <a:avLst/>
          </a:prstGeom>
        </p:spPr>
      </p:pic>
      <p:pic>
        <p:nvPicPr>
          <p:cNvPr id="25" name="sunflower">
            <a:extLst>
              <a:ext uri="{FF2B5EF4-FFF2-40B4-BE49-F238E27FC236}">
                <a16:creationId xmlns:a16="http://schemas.microsoft.com/office/drawing/2014/main" xmlns="" id="{27775568-9A28-431A-96C5-1700BEBCC4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49" y="2525185"/>
            <a:ext cx="1277479" cy="3190792"/>
          </a:xfrm>
          <a:prstGeom prst="rect">
            <a:avLst/>
          </a:prstGeom>
        </p:spPr>
      </p:pic>
      <p:pic>
        <p:nvPicPr>
          <p:cNvPr id="26" name="sunflower">
            <a:extLst>
              <a:ext uri="{FF2B5EF4-FFF2-40B4-BE49-F238E27FC236}">
                <a16:creationId xmlns:a16="http://schemas.microsoft.com/office/drawing/2014/main" xmlns="" id="{226D23FE-D776-4254-A9E9-DBDB377A42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486" y="3584887"/>
            <a:ext cx="853212" cy="2131090"/>
          </a:xfrm>
          <a:prstGeom prst="rect">
            <a:avLst/>
          </a:prstGeom>
        </p:spPr>
      </p:pic>
      <p:sp>
        <p:nvSpPr>
          <p:cNvPr id="27" name="speechbubble">
            <a:extLst>
              <a:ext uri="{FF2B5EF4-FFF2-40B4-BE49-F238E27FC236}">
                <a16:creationId xmlns:a16="http://schemas.microsoft.com/office/drawing/2014/main" xmlns="" id="{F6D3CBDC-8001-45E9-B217-181D21C3BB3B}"/>
              </a:ext>
            </a:extLst>
          </p:cNvPr>
          <p:cNvSpPr/>
          <p:nvPr/>
        </p:nvSpPr>
        <p:spPr>
          <a:xfrm>
            <a:off x="728027" y="345440"/>
            <a:ext cx="3020003" cy="1935136"/>
          </a:xfrm>
          <a:prstGeom prst="wedgeEllipseCallout">
            <a:avLst>
              <a:gd name="adj1" fmla="val -27160"/>
              <a:gd name="adj2" fmla="val 61722"/>
            </a:avLst>
          </a:prstGeom>
          <a:solidFill>
            <a:srgbClr val="FFFFFF"/>
          </a:solidFill>
          <a:ln w="28575">
            <a:solidFill>
              <a:srgbClr val="80C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">
            <a:extLst>
              <a:ext uri="{FF2B5EF4-FFF2-40B4-BE49-F238E27FC236}">
                <a16:creationId xmlns:a16="http://schemas.microsoft.com/office/drawing/2014/main" xmlns="" id="{74296DA3-881F-4686-8D7A-637F74B02EFB}"/>
              </a:ext>
            </a:extLst>
          </p:cNvPr>
          <p:cNvSpPr/>
          <p:nvPr/>
        </p:nvSpPr>
        <p:spPr>
          <a:xfrm>
            <a:off x="925623" y="678638"/>
            <a:ext cx="2494254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4300" indent="0" algn="ctr">
              <a:buNone/>
            </a:pPr>
            <a:r>
              <a:rPr lang="en-GB" dirty="0">
                <a:latin typeface="Twinkl" pitchFamily="50" charset="0"/>
              </a:rPr>
              <a:t>Can you point to a sunflower that is taller than me? Does anyone have a different answer?</a:t>
            </a:r>
          </a:p>
        </p:txBody>
      </p:sp>
    </p:spTree>
    <p:extLst>
      <p:ext uri="{BB962C8B-B14F-4D97-AF65-F5344CB8AC3E}">
        <p14:creationId xmlns:p14="http://schemas.microsoft.com/office/powerpoint/2010/main" val="377901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peechbubble">
            <a:extLst>
              <a:ext uri="{FF2B5EF4-FFF2-40B4-BE49-F238E27FC236}">
                <a16:creationId xmlns:a16="http://schemas.microsoft.com/office/drawing/2014/main" xmlns="" id="{F6D3CBDC-8001-45E9-B217-181D21C3BB3B}"/>
              </a:ext>
            </a:extLst>
          </p:cNvPr>
          <p:cNvSpPr/>
          <p:nvPr/>
        </p:nvSpPr>
        <p:spPr>
          <a:xfrm>
            <a:off x="3689875" y="411881"/>
            <a:ext cx="3614695" cy="2291722"/>
          </a:xfrm>
          <a:prstGeom prst="wedgeEllipseCallout">
            <a:avLst>
              <a:gd name="adj1" fmla="val -53383"/>
              <a:gd name="adj2" fmla="val 33986"/>
            </a:avLst>
          </a:prstGeom>
          <a:solidFill>
            <a:srgbClr val="FFFFFF"/>
          </a:solidFill>
          <a:ln w="28575">
            <a:solidFill>
              <a:srgbClr val="80C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">
            <a:extLst>
              <a:ext uri="{FF2B5EF4-FFF2-40B4-BE49-F238E27FC236}">
                <a16:creationId xmlns:a16="http://schemas.microsoft.com/office/drawing/2014/main" xmlns="" id="{74296DA3-881F-4686-8D7A-637F74B02EFB}"/>
              </a:ext>
            </a:extLst>
          </p:cNvPr>
          <p:cNvSpPr/>
          <p:nvPr/>
        </p:nvSpPr>
        <p:spPr>
          <a:xfrm>
            <a:off x="4213798" y="753848"/>
            <a:ext cx="2566848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Thank you for helping me to measure all of my sunflowers.</a:t>
            </a:r>
          </a:p>
          <a:p>
            <a:pPr marL="114300" algn="ctr"/>
            <a:r>
              <a:rPr lang="en-GB" dirty="0">
                <a:latin typeface="Twinkl" pitchFamily="50" charset="0"/>
              </a:rPr>
              <a:t>Maybe you could try growing and measuring a sunflower too!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7A5CB9F-CB56-4BCC-90C0-620BFA1E4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289" y="1629299"/>
            <a:ext cx="1672284" cy="4770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D9B53F6-D2F9-4ABB-B9FF-F66B7A9A7D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6" y="5001821"/>
            <a:ext cx="1398222" cy="1398222"/>
          </a:xfrm>
          <a:prstGeom prst="rect">
            <a:avLst/>
          </a:prstGeom>
        </p:spPr>
      </p:pic>
      <p:pic>
        <p:nvPicPr>
          <p:cNvPr id="15" name="sunflower">
            <a:extLst>
              <a:ext uri="{FF2B5EF4-FFF2-40B4-BE49-F238E27FC236}">
                <a16:creationId xmlns:a16="http://schemas.microsoft.com/office/drawing/2014/main" xmlns="" id="{077B746B-C053-40DF-AB68-BD981820F9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570" y="3616721"/>
            <a:ext cx="1114342" cy="278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1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lank 1">
            <a:hlinkClick r:id="rId3" highlightClick="1"/>
            <a:extLst>
              <a:ext uri="{FF2B5EF4-FFF2-40B4-BE49-F238E27FC236}">
                <a16:creationId xmlns:a16="http://schemas.microsoft.com/office/drawing/2014/main" xmlns="" id="{0944BE13-9222-41B8-B222-7AB74209D08C}"/>
              </a:ext>
            </a:extLst>
          </p:cNvPr>
          <p:cNvSpPr/>
          <p:nvPr/>
        </p:nvSpPr>
        <p:spPr>
          <a:xfrm>
            <a:off x="4081112" y="3135429"/>
            <a:ext cx="1001027" cy="58714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Oval 5">
            <a:extLst>
              <a:ext uri="{FF2B5EF4-FFF2-40B4-BE49-F238E27FC236}">
                <a16:creationId xmlns:a16="http://schemas.microsoft.com/office/drawing/2014/main" xmlns="" id="{AB144CB3-B4C3-47C5-883A-A97004F35CC7}"/>
              </a:ext>
            </a:extLst>
          </p:cNvPr>
          <p:cNvSpPr/>
          <p:nvPr/>
        </p:nvSpPr>
        <p:spPr>
          <a:xfrm>
            <a:off x="3995972" y="156349"/>
            <a:ext cx="4957011" cy="4504623"/>
          </a:xfrm>
          <a:prstGeom prst="wedgeEllipseCallout">
            <a:avLst>
              <a:gd name="adj1" fmla="val -63746"/>
              <a:gd name="adj2" fmla="val 13249"/>
            </a:avLst>
          </a:prstGeom>
          <a:solidFill>
            <a:srgbClr val="FFFFFF"/>
          </a:solidFill>
          <a:ln w="28575">
            <a:solidFill>
              <a:srgbClr val="80C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CDCBB54-F8C0-4284-83F1-7F3609058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01" y="2401568"/>
            <a:ext cx="1280408" cy="36527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68985" y="767940"/>
            <a:ext cx="421098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4300" algn="ctr"/>
            <a:r>
              <a:rPr lang="en-GB" dirty="0">
                <a:latin typeface="Twinkl" pitchFamily="50" charset="0"/>
              </a:rPr>
              <a:t>Welcome to my garden!</a:t>
            </a:r>
          </a:p>
          <a:p>
            <a:pPr marL="114300" algn="ctr"/>
            <a:r>
              <a:rPr lang="en-GB" dirty="0">
                <a:latin typeface="Twinkl" pitchFamily="50" charset="0"/>
              </a:rPr>
              <a:t>My name is Sophie.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2BF0BA8-0278-4FC1-89BE-9DA43C596DC1}"/>
              </a:ext>
            </a:extLst>
          </p:cNvPr>
          <p:cNvSpPr/>
          <p:nvPr/>
        </p:nvSpPr>
        <p:spPr>
          <a:xfrm>
            <a:off x="4368985" y="1584754"/>
            <a:ext cx="421098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4300" algn="ctr"/>
            <a:r>
              <a:rPr lang="en-GB" dirty="0">
                <a:latin typeface="Twinkl" pitchFamily="50" charset="0"/>
              </a:rPr>
              <a:t>My favourite flowers are sunflowers and there are lots of them in my garden.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84683D9-A9EE-4238-8A63-724C2A96D726}"/>
              </a:ext>
            </a:extLst>
          </p:cNvPr>
          <p:cNvSpPr/>
          <p:nvPr/>
        </p:nvSpPr>
        <p:spPr>
          <a:xfrm>
            <a:off x="4368985" y="2401568"/>
            <a:ext cx="421098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4300" algn="ctr"/>
            <a:r>
              <a:rPr lang="en-GB" dirty="0">
                <a:latin typeface="Twinkl" pitchFamily="50" charset="0"/>
              </a:rPr>
              <a:t>I am going to use my big bricks to measure each sunflower. Would you help me to measure my sunflowers?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6CE1FBF-02C6-44D3-AA33-A307CBEDF5CB}"/>
              </a:ext>
            </a:extLst>
          </p:cNvPr>
          <p:cNvSpPr/>
          <p:nvPr/>
        </p:nvSpPr>
        <p:spPr>
          <a:xfrm>
            <a:off x="5061659" y="3495381"/>
            <a:ext cx="282563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4300" algn="ctr"/>
            <a:r>
              <a:rPr lang="en-GB" dirty="0">
                <a:latin typeface="Twinkl" pitchFamily="50" charset="0"/>
              </a:rPr>
              <a:t>I wonder which sunflower is the tallest.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E144564-2C81-43BA-934C-B2D85D3D71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76" y="4983786"/>
            <a:ext cx="1070569" cy="107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ky bg">
            <a:extLst>
              <a:ext uri="{FF2B5EF4-FFF2-40B4-BE49-F238E27FC236}">
                <a16:creationId xmlns:a16="http://schemas.microsoft.com/office/drawing/2014/main" xmlns="" id="{7F94EB17-F983-4729-8EB1-BA60D30FE129}"/>
              </a:ext>
            </a:extLst>
          </p:cNvPr>
          <p:cNvSpPr/>
          <p:nvPr/>
        </p:nvSpPr>
        <p:spPr>
          <a:xfrm>
            <a:off x="0" y="2743200"/>
            <a:ext cx="9144000" cy="2511862"/>
          </a:xfrm>
          <a:prstGeom prst="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horizon line">
            <a:extLst>
              <a:ext uri="{FF2B5EF4-FFF2-40B4-BE49-F238E27FC236}">
                <a16:creationId xmlns:a16="http://schemas.microsoft.com/office/drawing/2014/main" xmlns="" id="{0440D948-DEA3-4271-815E-37942F27ABB0}"/>
              </a:ext>
            </a:extLst>
          </p:cNvPr>
          <p:cNvCxnSpPr/>
          <p:nvPr/>
        </p:nvCxnSpPr>
        <p:spPr>
          <a:xfrm>
            <a:off x="0" y="5241537"/>
            <a:ext cx="9144000" cy="0"/>
          </a:xfrm>
          <a:prstGeom prst="line">
            <a:avLst/>
          </a:prstGeom>
          <a:ln w="28575">
            <a:solidFill>
              <a:srgbClr val="76A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4065870D-EEE0-4FD7-8227-393AE27D4DF4}"/>
              </a:ext>
            </a:extLst>
          </p:cNvPr>
          <p:cNvGrpSpPr/>
          <p:nvPr/>
        </p:nvGrpSpPr>
        <p:grpSpPr>
          <a:xfrm>
            <a:off x="2264628" y="206590"/>
            <a:ext cx="2897213" cy="2632807"/>
            <a:chOff x="2264628" y="206590"/>
            <a:chExt cx="2897213" cy="2632807"/>
          </a:xfrm>
        </p:grpSpPr>
        <p:sp>
          <p:nvSpPr>
            <p:cNvPr id="6" name="speechbubble">
              <a:extLst>
                <a:ext uri="{FF2B5EF4-FFF2-40B4-BE49-F238E27FC236}">
                  <a16:creationId xmlns:a16="http://schemas.microsoft.com/office/drawing/2014/main" xmlns="" id="{AB144CB3-B4C3-47C5-883A-A97004F35CC7}"/>
                </a:ext>
              </a:extLst>
            </p:cNvPr>
            <p:cNvSpPr/>
            <p:nvPr/>
          </p:nvSpPr>
          <p:spPr>
            <a:xfrm>
              <a:off x="2264628" y="206590"/>
              <a:ext cx="2897213" cy="2632807"/>
            </a:xfrm>
            <a:prstGeom prst="wedgeEllipseCallout">
              <a:avLst>
                <a:gd name="adj1" fmla="val -45017"/>
                <a:gd name="adj2" fmla="val 43018"/>
              </a:avLst>
            </a:prstGeom>
            <a:solidFill>
              <a:srgbClr val="FFFFFF"/>
            </a:solidFill>
            <a:ln w="28575">
              <a:solidFill>
                <a:srgbClr val="80C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"/>
            <p:cNvSpPr/>
            <p:nvPr/>
          </p:nvSpPr>
          <p:spPr>
            <a:xfrm>
              <a:off x="2506078" y="762332"/>
              <a:ext cx="2333927" cy="166199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14300" algn="ctr"/>
              <a:r>
                <a:rPr lang="en-GB" dirty="0">
                  <a:latin typeface="Twinkl" pitchFamily="50" charset="0"/>
                </a:rPr>
                <a:t>Let’s measure this sunflower. Click the wheelbarrow to build a tower of bricks the same height as the sunflower.</a:t>
              </a:r>
            </a:p>
          </p:txBody>
        </p:sp>
      </p:grpSp>
      <p:pic>
        <p:nvPicPr>
          <p:cNvPr id="12" name="brick 1">
            <a:extLst>
              <a:ext uri="{FF2B5EF4-FFF2-40B4-BE49-F238E27FC236}">
                <a16:creationId xmlns:a16="http://schemas.microsoft.com/office/drawing/2014/main" xmlns="" id="{AE144564-2C81-43BA-934C-B2D85D3D71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4232461"/>
            <a:ext cx="1070569" cy="1070569"/>
          </a:xfrm>
          <a:prstGeom prst="rect">
            <a:avLst/>
          </a:prstGeom>
        </p:spPr>
      </p:pic>
      <p:pic>
        <p:nvPicPr>
          <p:cNvPr id="3" name="sunflower">
            <a:extLst>
              <a:ext uri="{FF2B5EF4-FFF2-40B4-BE49-F238E27FC236}">
                <a16:creationId xmlns:a16="http://schemas.microsoft.com/office/drawing/2014/main" xmlns="" id="{DDBF4531-9BA5-42E8-B814-B84B93AD62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604" y="3171940"/>
            <a:ext cx="853212" cy="2131090"/>
          </a:xfrm>
          <a:prstGeom prst="rect">
            <a:avLst/>
          </a:prstGeom>
        </p:spPr>
      </p:pic>
      <p:pic>
        <p:nvPicPr>
          <p:cNvPr id="11" name="brick 2">
            <a:extLst>
              <a:ext uri="{FF2B5EF4-FFF2-40B4-BE49-F238E27FC236}">
                <a16:creationId xmlns:a16="http://schemas.microsoft.com/office/drawing/2014/main" xmlns="" id="{473AB4AB-A090-402D-87EA-452F90ACAC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3171940"/>
            <a:ext cx="1070569" cy="1070569"/>
          </a:xfrm>
          <a:prstGeom prst="rect">
            <a:avLst/>
          </a:prstGeom>
        </p:spPr>
      </p:pic>
      <p:grpSp>
        <p:nvGrpSpPr>
          <p:cNvPr id="18" name="wheelbarrow">
            <a:extLst>
              <a:ext uri="{FF2B5EF4-FFF2-40B4-BE49-F238E27FC236}">
                <a16:creationId xmlns:a16="http://schemas.microsoft.com/office/drawing/2014/main" xmlns="" id="{190287E6-1851-4E0E-8FF3-9C6AA675EF90}"/>
              </a:ext>
            </a:extLst>
          </p:cNvPr>
          <p:cNvGrpSpPr/>
          <p:nvPr/>
        </p:nvGrpSpPr>
        <p:grpSpPr>
          <a:xfrm>
            <a:off x="6817717" y="4227661"/>
            <a:ext cx="3347454" cy="1992716"/>
            <a:chOff x="4727660" y="4227661"/>
            <a:chExt cx="3347454" cy="199271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18B5263D-22D2-45E7-9FC9-9D2C973B8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3285" y="4227661"/>
              <a:ext cx="1070569" cy="107056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6A3561DA-ECB0-47E9-AA2A-BF77955E4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660" y="4667684"/>
              <a:ext cx="3347454" cy="1552693"/>
            </a:xfrm>
            <a:prstGeom prst="rect">
              <a:avLst/>
            </a:prstGeom>
          </p:spPr>
        </p:pic>
      </p:grpSp>
      <p:pic>
        <p:nvPicPr>
          <p:cNvPr id="20" name="sophie">
            <a:extLst>
              <a:ext uri="{FF2B5EF4-FFF2-40B4-BE49-F238E27FC236}">
                <a16:creationId xmlns:a16="http://schemas.microsoft.com/office/drawing/2014/main" xmlns="" id="{E527A182-DADD-4874-8AB7-C21BABA2FB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13" y="2642499"/>
            <a:ext cx="1118465" cy="319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2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208 L -0.22917 0.00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75 -4.07407E-6 L -0.22865 -4.0740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ky bg">
            <a:extLst>
              <a:ext uri="{FF2B5EF4-FFF2-40B4-BE49-F238E27FC236}">
                <a16:creationId xmlns:a16="http://schemas.microsoft.com/office/drawing/2014/main" xmlns="" id="{7F94EB17-F983-4729-8EB1-BA60D30FE129}"/>
              </a:ext>
            </a:extLst>
          </p:cNvPr>
          <p:cNvSpPr/>
          <p:nvPr/>
        </p:nvSpPr>
        <p:spPr>
          <a:xfrm>
            <a:off x="0" y="2743200"/>
            <a:ext cx="9144000" cy="2511862"/>
          </a:xfrm>
          <a:prstGeom prst="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horizon line">
            <a:extLst>
              <a:ext uri="{FF2B5EF4-FFF2-40B4-BE49-F238E27FC236}">
                <a16:creationId xmlns:a16="http://schemas.microsoft.com/office/drawing/2014/main" xmlns="" id="{0440D948-DEA3-4271-815E-37942F27ABB0}"/>
              </a:ext>
            </a:extLst>
          </p:cNvPr>
          <p:cNvCxnSpPr/>
          <p:nvPr/>
        </p:nvCxnSpPr>
        <p:spPr>
          <a:xfrm>
            <a:off x="0" y="5241537"/>
            <a:ext cx="9144000" cy="0"/>
          </a:xfrm>
          <a:prstGeom prst="line">
            <a:avLst/>
          </a:prstGeom>
          <a:ln w="28575">
            <a:solidFill>
              <a:srgbClr val="76A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F0553EC-CD44-4760-BB56-30A4AFAB42A4}"/>
              </a:ext>
            </a:extLst>
          </p:cNvPr>
          <p:cNvGrpSpPr/>
          <p:nvPr/>
        </p:nvGrpSpPr>
        <p:grpSpPr>
          <a:xfrm>
            <a:off x="1396594" y="202883"/>
            <a:ext cx="3161833" cy="2226894"/>
            <a:chOff x="1396594" y="202883"/>
            <a:chExt cx="3161833" cy="2226894"/>
          </a:xfrm>
        </p:grpSpPr>
        <p:sp>
          <p:nvSpPr>
            <p:cNvPr id="6" name="speechbubble">
              <a:extLst>
                <a:ext uri="{FF2B5EF4-FFF2-40B4-BE49-F238E27FC236}">
                  <a16:creationId xmlns:a16="http://schemas.microsoft.com/office/drawing/2014/main" xmlns="" id="{AB144CB3-B4C3-47C5-883A-A97004F35CC7}"/>
                </a:ext>
              </a:extLst>
            </p:cNvPr>
            <p:cNvSpPr/>
            <p:nvPr/>
          </p:nvSpPr>
          <p:spPr>
            <a:xfrm>
              <a:off x="1396594" y="202883"/>
              <a:ext cx="3161833" cy="2226894"/>
            </a:xfrm>
            <a:prstGeom prst="wedgeEllipseCallout">
              <a:avLst>
                <a:gd name="adj1" fmla="val -45017"/>
                <a:gd name="adj2" fmla="val 43018"/>
              </a:avLst>
            </a:prstGeom>
            <a:solidFill>
              <a:srgbClr val="FFFFFF"/>
            </a:solidFill>
            <a:ln w="28575">
              <a:solidFill>
                <a:srgbClr val="80C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"/>
            <p:cNvSpPr/>
            <p:nvPr/>
          </p:nvSpPr>
          <p:spPr>
            <a:xfrm>
              <a:off x="1649630" y="762332"/>
              <a:ext cx="2655763" cy="11079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>
                  <a:latin typeface="Twinkl" pitchFamily="50" charset="0"/>
                </a:rPr>
                <a:t>This sunflower is as tall as 2 bricks. Can you tell a friend how to measure a sunflower using bricks?</a:t>
              </a:r>
            </a:p>
          </p:txBody>
        </p:sp>
      </p:grpSp>
      <p:pic>
        <p:nvPicPr>
          <p:cNvPr id="12" name="brick 1">
            <a:extLst>
              <a:ext uri="{FF2B5EF4-FFF2-40B4-BE49-F238E27FC236}">
                <a16:creationId xmlns:a16="http://schemas.microsoft.com/office/drawing/2014/main" xmlns="" id="{AE144564-2C81-43BA-934C-B2D85D3D71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535" y="4232461"/>
            <a:ext cx="1070569" cy="1070569"/>
          </a:xfrm>
          <a:prstGeom prst="rect">
            <a:avLst/>
          </a:prstGeom>
        </p:spPr>
      </p:pic>
      <p:pic>
        <p:nvPicPr>
          <p:cNvPr id="3" name="sunflower">
            <a:extLst>
              <a:ext uri="{FF2B5EF4-FFF2-40B4-BE49-F238E27FC236}">
                <a16:creationId xmlns:a16="http://schemas.microsoft.com/office/drawing/2014/main" xmlns="" id="{DDBF4531-9BA5-42E8-B814-B84B93AD62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854" y="3171940"/>
            <a:ext cx="853212" cy="2131090"/>
          </a:xfrm>
          <a:prstGeom prst="rect">
            <a:avLst/>
          </a:prstGeom>
        </p:spPr>
      </p:pic>
      <p:pic>
        <p:nvPicPr>
          <p:cNvPr id="11" name="brick 2">
            <a:extLst>
              <a:ext uri="{FF2B5EF4-FFF2-40B4-BE49-F238E27FC236}">
                <a16:creationId xmlns:a16="http://schemas.microsoft.com/office/drawing/2014/main" xmlns="" id="{473AB4AB-A090-402D-87EA-452F90ACAC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535" y="3171940"/>
            <a:ext cx="1070569" cy="107056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F2FAC45-8B53-4F2A-9A76-037DB3EC57A7}"/>
              </a:ext>
            </a:extLst>
          </p:cNvPr>
          <p:cNvGrpSpPr/>
          <p:nvPr/>
        </p:nvGrpSpPr>
        <p:grpSpPr>
          <a:xfrm>
            <a:off x="5240562" y="1055521"/>
            <a:ext cx="3740405" cy="2511843"/>
            <a:chOff x="5240562" y="1055521"/>
            <a:chExt cx="3740405" cy="251184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E1737DEF-4EB2-4092-88A7-44B4B3D4E8F1}"/>
                </a:ext>
              </a:extLst>
            </p:cNvPr>
            <p:cNvGrpSpPr/>
            <p:nvPr/>
          </p:nvGrpSpPr>
          <p:grpSpPr>
            <a:xfrm>
              <a:off x="5240562" y="1055521"/>
              <a:ext cx="3740405" cy="2511843"/>
              <a:chOff x="4766607" y="1639018"/>
              <a:chExt cx="3740405" cy="2511843"/>
            </a:xfrm>
          </p:grpSpPr>
          <p:sp>
            <p:nvSpPr>
              <p:cNvPr id="7" name="Cloud 6">
                <a:extLst>
                  <a:ext uri="{FF2B5EF4-FFF2-40B4-BE49-F238E27FC236}">
                    <a16:creationId xmlns:a16="http://schemas.microsoft.com/office/drawing/2014/main" xmlns="" id="{7F4C9120-D488-4C60-A17D-983DBF6AB1F5}"/>
                  </a:ext>
                </a:extLst>
              </p:cNvPr>
              <p:cNvSpPr/>
              <p:nvPr/>
            </p:nvSpPr>
            <p:spPr>
              <a:xfrm>
                <a:off x="4766607" y="1639018"/>
                <a:ext cx="3740405" cy="2511843"/>
              </a:xfrm>
              <a:prstGeom prst="cloud">
                <a:avLst/>
              </a:prstGeom>
              <a:solidFill>
                <a:schemeClr val="bg1"/>
              </a:solidFill>
              <a:ln w="28575">
                <a:solidFill>
                  <a:srgbClr val="80C1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9514F72B-68EC-4DF7-9559-A1D5C35B177F}"/>
                  </a:ext>
                </a:extLst>
              </p:cNvPr>
              <p:cNvSpPr/>
              <p:nvPr/>
            </p:nvSpPr>
            <p:spPr>
              <a:xfrm>
                <a:off x="4923692" y="1778558"/>
                <a:ext cx="3466682" cy="2150347"/>
              </a:xfrm>
              <a:custGeom>
                <a:avLst/>
                <a:gdLst>
                  <a:gd name="connsiteX0" fmla="*/ 130629 w 3466682"/>
                  <a:gd name="connsiteY0" fmla="*/ 783772 h 2150347"/>
                  <a:gd name="connsiteX1" fmla="*/ 964642 w 3466682"/>
                  <a:gd name="connsiteY1" fmla="*/ 221064 h 2150347"/>
                  <a:gd name="connsiteX2" fmla="*/ 1306286 w 3466682"/>
                  <a:gd name="connsiteY2" fmla="*/ 110532 h 2150347"/>
                  <a:gd name="connsiteX3" fmla="*/ 1989574 w 3466682"/>
                  <a:gd name="connsiteY3" fmla="*/ 70339 h 2150347"/>
                  <a:gd name="connsiteX4" fmla="*/ 2341266 w 3466682"/>
                  <a:gd name="connsiteY4" fmla="*/ 0 h 2150347"/>
                  <a:gd name="connsiteX5" fmla="*/ 2562330 w 3466682"/>
                  <a:gd name="connsiteY5" fmla="*/ 60290 h 2150347"/>
                  <a:gd name="connsiteX6" fmla="*/ 3135086 w 3466682"/>
                  <a:gd name="connsiteY6" fmla="*/ 180871 h 2150347"/>
                  <a:gd name="connsiteX7" fmla="*/ 3265715 w 3466682"/>
                  <a:gd name="connsiteY7" fmla="*/ 271306 h 2150347"/>
                  <a:gd name="connsiteX8" fmla="*/ 3446585 w 3466682"/>
                  <a:gd name="connsiteY8" fmla="*/ 693337 h 2150347"/>
                  <a:gd name="connsiteX9" fmla="*/ 3466682 w 3466682"/>
                  <a:gd name="connsiteY9" fmla="*/ 984739 h 2150347"/>
                  <a:gd name="connsiteX10" fmla="*/ 3125038 w 3466682"/>
                  <a:gd name="connsiteY10" fmla="*/ 1587640 h 2150347"/>
                  <a:gd name="connsiteX11" fmla="*/ 3004457 w 3466682"/>
                  <a:gd name="connsiteY11" fmla="*/ 1637882 h 2150347"/>
                  <a:gd name="connsiteX12" fmla="*/ 2371411 w 3466682"/>
                  <a:gd name="connsiteY12" fmla="*/ 1979526 h 2150347"/>
                  <a:gd name="connsiteX13" fmla="*/ 2220686 w 3466682"/>
                  <a:gd name="connsiteY13" fmla="*/ 1999622 h 2150347"/>
                  <a:gd name="connsiteX14" fmla="*/ 1296238 w 3466682"/>
                  <a:gd name="connsiteY14" fmla="*/ 2110154 h 2150347"/>
                  <a:gd name="connsiteX15" fmla="*/ 1145512 w 3466682"/>
                  <a:gd name="connsiteY15" fmla="*/ 2150347 h 2150347"/>
                  <a:gd name="connsiteX16" fmla="*/ 391886 w 3466682"/>
                  <a:gd name="connsiteY16" fmla="*/ 1949380 h 2150347"/>
                  <a:gd name="connsiteX17" fmla="*/ 311499 w 3466682"/>
                  <a:gd name="connsiteY17" fmla="*/ 1848897 h 2150347"/>
                  <a:gd name="connsiteX18" fmla="*/ 50242 w 3466682"/>
                  <a:gd name="connsiteY18" fmla="*/ 1396721 h 2150347"/>
                  <a:gd name="connsiteX19" fmla="*/ 0 w 3466682"/>
                  <a:gd name="connsiteY19" fmla="*/ 1185706 h 2150347"/>
                  <a:gd name="connsiteX20" fmla="*/ 130629 w 3466682"/>
                  <a:gd name="connsiteY20" fmla="*/ 783772 h 2150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66682" h="2150347">
                    <a:moveTo>
                      <a:pt x="130629" y="783772"/>
                    </a:moveTo>
                    <a:lnTo>
                      <a:pt x="964642" y="221064"/>
                    </a:lnTo>
                    <a:lnTo>
                      <a:pt x="1306286" y="110532"/>
                    </a:lnTo>
                    <a:lnTo>
                      <a:pt x="1989574" y="70339"/>
                    </a:lnTo>
                    <a:lnTo>
                      <a:pt x="2341266" y="0"/>
                    </a:lnTo>
                    <a:lnTo>
                      <a:pt x="2562330" y="60290"/>
                    </a:lnTo>
                    <a:lnTo>
                      <a:pt x="3135086" y="180871"/>
                    </a:lnTo>
                    <a:lnTo>
                      <a:pt x="3265715" y="271306"/>
                    </a:lnTo>
                    <a:lnTo>
                      <a:pt x="3446585" y="693337"/>
                    </a:lnTo>
                    <a:lnTo>
                      <a:pt x="3466682" y="984739"/>
                    </a:lnTo>
                    <a:lnTo>
                      <a:pt x="3125038" y="1587640"/>
                    </a:lnTo>
                    <a:lnTo>
                      <a:pt x="3004457" y="1637882"/>
                    </a:lnTo>
                    <a:lnTo>
                      <a:pt x="2371411" y="1979526"/>
                    </a:lnTo>
                    <a:lnTo>
                      <a:pt x="2220686" y="1999622"/>
                    </a:lnTo>
                    <a:lnTo>
                      <a:pt x="1296238" y="2110154"/>
                    </a:lnTo>
                    <a:lnTo>
                      <a:pt x="1145512" y="2150347"/>
                    </a:lnTo>
                    <a:lnTo>
                      <a:pt x="391886" y="1949380"/>
                    </a:lnTo>
                    <a:lnTo>
                      <a:pt x="311499" y="1848897"/>
                    </a:lnTo>
                    <a:lnTo>
                      <a:pt x="50242" y="1396721"/>
                    </a:lnTo>
                    <a:lnTo>
                      <a:pt x="0" y="1185706"/>
                    </a:lnTo>
                    <a:lnTo>
                      <a:pt x="130629" y="7837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toptip">
              <a:extLst>
                <a:ext uri="{FF2B5EF4-FFF2-40B4-BE49-F238E27FC236}">
                  <a16:creationId xmlns:a16="http://schemas.microsoft.com/office/drawing/2014/main" xmlns="" id="{248132F8-56ED-47C6-9BBB-E8C1FF9EE3D5}"/>
                </a:ext>
              </a:extLst>
            </p:cNvPr>
            <p:cNvSpPr/>
            <p:nvPr/>
          </p:nvSpPr>
          <p:spPr>
            <a:xfrm>
              <a:off x="5714517" y="1439237"/>
              <a:ext cx="2788071" cy="166199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b="1" dirty="0">
                  <a:latin typeface="Twinkl" pitchFamily="50" charset="0"/>
                </a:rPr>
                <a:t>Top Tip: </a:t>
              </a:r>
              <a:r>
                <a:rPr lang="en-GB" dirty="0">
                  <a:latin typeface="Twinkl" pitchFamily="50" charset="0"/>
                </a:rPr>
                <a:t>When you measure a sunflower, make sure you place the bricks right at the bottom of the sunflower and measure all the way to the top.</a:t>
              </a:r>
            </a:p>
          </p:txBody>
        </p:sp>
      </p:grpSp>
      <p:sp>
        <p:nvSpPr>
          <p:cNvPr id="19" name="toptip">
            <a:extLst>
              <a:ext uri="{FF2B5EF4-FFF2-40B4-BE49-F238E27FC236}">
                <a16:creationId xmlns:a16="http://schemas.microsoft.com/office/drawing/2014/main" xmlns="" id="{CD6D129E-D96C-4F7B-8E22-D52C49D91B52}"/>
              </a:ext>
            </a:extLst>
          </p:cNvPr>
          <p:cNvSpPr/>
          <p:nvPr/>
        </p:nvSpPr>
        <p:spPr>
          <a:xfrm>
            <a:off x="1758489" y="5686819"/>
            <a:ext cx="5627021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Twinkl" pitchFamily="50" charset="0"/>
              </a:rPr>
              <a:t>Make sure the tower of bricks is the same height as the sunflower.</a:t>
            </a:r>
          </a:p>
        </p:txBody>
      </p:sp>
      <p:pic>
        <p:nvPicPr>
          <p:cNvPr id="21" name="sophie">
            <a:extLst>
              <a:ext uri="{FF2B5EF4-FFF2-40B4-BE49-F238E27FC236}">
                <a16:creationId xmlns:a16="http://schemas.microsoft.com/office/drawing/2014/main" xmlns="" id="{BF177ACE-1ADC-4781-BDA3-4704401E8A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24" y="2235255"/>
            <a:ext cx="1118465" cy="319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3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ky bg">
            <a:extLst>
              <a:ext uri="{FF2B5EF4-FFF2-40B4-BE49-F238E27FC236}">
                <a16:creationId xmlns:a16="http://schemas.microsoft.com/office/drawing/2014/main" xmlns="" id="{7F94EB17-F983-4729-8EB1-BA60D30FE129}"/>
              </a:ext>
            </a:extLst>
          </p:cNvPr>
          <p:cNvSpPr/>
          <p:nvPr/>
        </p:nvSpPr>
        <p:spPr>
          <a:xfrm>
            <a:off x="0" y="2743200"/>
            <a:ext cx="9144000" cy="2511862"/>
          </a:xfrm>
          <a:prstGeom prst="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horizon line">
            <a:extLst>
              <a:ext uri="{FF2B5EF4-FFF2-40B4-BE49-F238E27FC236}">
                <a16:creationId xmlns:a16="http://schemas.microsoft.com/office/drawing/2014/main" xmlns="" id="{0440D948-DEA3-4271-815E-37942F27ABB0}"/>
              </a:ext>
            </a:extLst>
          </p:cNvPr>
          <p:cNvCxnSpPr/>
          <p:nvPr/>
        </p:nvCxnSpPr>
        <p:spPr>
          <a:xfrm>
            <a:off x="0" y="5241537"/>
            <a:ext cx="9144000" cy="0"/>
          </a:xfrm>
          <a:prstGeom prst="line">
            <a:avLst/>
          </a:prstGeom>
          <a:ln w="28575">
            <a:solidFill>
              <a:srgbClr val="76A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ophie">
            <a:extLst>
              <a:ext uri="{FF2B5EF4-FFF2-40B4-BE49-F238E27FC236}">
                <a16:creationId xmlns:a16="http://schemas.microsoft.com/office/drawing/2014/main" xmlns="" id="{ECDCBB54-F8C0-4284-83F1-7F3609058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442" y="2235255"/>
            <a:ext cx="1118465" cy="3190792"/>
          </a:xfrm>
          <a:prstGeom prst="rect">
            <a:avLst/>
          </a:prstGeom>
        </p:spPr>
      </p:pic>
      <p:pic>
        <p:nvPicPr>
          <p:cNvPr id="12" name="brick 1">
            <a:extLst>
              <a:ext uri="{FF2B5EF4-FFF2-40B4-BE49-F238E27FC236}">
                <a16:creationId xmlns:a16="http://schemas.microsoft.com/office/drawing/2014/main" xmlns="" id="{AE144564-2C81-43BA-934C-B2D85D3D71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4360278"/>
            <a:ext cx="1070569" cy="1070569"/>
          </a:xfrm>
          <a:prstGeom prst="rect">
            <a:avLst/>
          </a:prstGeom>
        </p:spPr>
      </p:pic>
      <p:pic>
        <p:nvPicPr>
          <p:cNvPr id="3" name="sunflower">
            <a:extLst>
              <a:ext uri="{FF2B5EF4-FFF2-40B4-BE49-F238E27FC236}">
                <a16:creationId xmlns:a16="http://schemas.microsoft.com/office/drawing/2014/main" xmlns="" id="{DDBF4531-9BA5-42E8-B814-B84B93AD62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935" y="2240055"/>
            <a:ext cx="1277479" cy="3190792"/>
          </a:xfrm>
          <a:prstGeom prst="rect">
            <a:avLst/>
          </a:prstGeom>
        </p:spPr>
      </p:pic>
      <p:pic>
        <p:nvPicPr>
          <p:cNvPr id="11" name="brick 2">
            <a:extLst>
              <a:ext uri="{FF2B5EF4-FFF2-40B4-BE49-F238E27FC236}">
                <a16:creationId xmlns:a16="http://schemas.microsoft.com/office/drawing/2014/main" xmlns="" id="{473AB4AB-A090-402D-87EA-452F90ACAC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3299757"/>
            <a:ext cx="1070569" cy="1070569"/>
          </a:xfrm>
          <a:prstGeom prst="rect">
            <a:avLst/>
          </a:prstGeom>
        </p:spPr>
      </p:pic>
      <p:grpSp>
        <p:nvGrpSpPr>
          <p:cNvPr id="18" name="wheelbarrow">
            <a:extLst>
              <a:ext uri="{FF2B5EF4-FFF2-40B4-BE49-F238E27FC236}">
                <a16:creationId xmlns:a16="http://schemas.microsoft.com/office/drawing/2014/main" xmlns="" id="{190287E6-1851-4E0E-8FF3-9C6AA675EF90}"/>
              </a:ext>
            </a:extLst>
          </p:cNvPr>
          <p:cNvGrpSpPr/>
          <p:nvPr/>
        </p:nvGrpSpPr>
        <p:grpSpPr>
          <a:xfrm>
            <a:off x="6817717" y="4355478"/>
            <a:ext cx="3347454" cy="1992716"/>
            <a:chOff x="4727660" y="4227661"/>
            <a:chExt cx="3347454" cy="199271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18B5263D-22D2-45E7-9FC9-9D2C973B8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3285" y="4227661"/>
              <a:ext cx="1070569" cy="107056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6A3561DA-ECB0-47E9-AA2A-BF77955E4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660" y="4667684"/>
              <a:ext cx="3347454" cy="1552693"/>
            </a:xfrm>
            <a:prstGeom prst="rect">
              <a:avLst/>
            </a:prstGeom>
          </p:spPr>
        </p:pic>
      </p:grpSp>
      <p:pic>
        <p:nvPicPr>
          <p:cNvPr id="15" name="brick 2">
            <a:extLst>
              <a:ext uri="{FF2B5EF4-FFF2-40B4-BE49-F238E27FC236}">
                <a16:creationId xmlns:a16="http://schemas.microsoft.com/office/drawing/2014/main" xmlns="" id="{ACD27BD4-C126-43D1-A513-FEE8D2D00F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2240055"/>
            <a:ext cx="1070569" cy="1070569"/>
          </a:xfrm>
          <a:prstGeom prst="rect">
            <a:avLst/>
          </a:prstGeom>
        </p:spPr>
      </p:pic>
      <p:sp>
        <p:nvSpPr>
          <p:cNvPr id="6" name="speechbubble">
            <a:extLst>
              <a:ext uri="{FF2B5EF4-FFF2-40B4-BE49-F238E27FC236}">
                <a16:creationId xmlns:a16="http://schemas.microsoft.com/office/drawing/2014/main" xmlns="" id="{AB144CB3-B4C3-47C5-883A-A97004F35CC7}"/>
              </a:ext>
            </a:extLst>
          </p:cNvPr>
          <p:cNvSpPr/>
          <p:nvPr/>
        </p:nvSpPr>
        <p:spPr>
          <a:xfrm>
            <a:off x="145613" y="206590"/>
            <a:ext cx="3127526" cy="2415283"/>
          </a:xfrm>
          <a:prstGeom prst="wedgeEllipseCallout">
            <a:avLst>
              <a:gd name="adj1" fmla="val 42338"/>
              <a:gd name="adj2" fmla="val 43480"/>
            </a:avLst>
          </a:prstGeom>
          <a:solidFill>
            <a:srgbClr val="FFFFFF"/>
          </a:solidFill>
          <a:ln w="28575">
            <a:solidFill>
              <a:srgbClr val="80C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"/>
          <p:cNvSpPr/>
          <p:nvPr/>
        </p:nvSpPr>
        <p:spPr>
          <a:xfrm>
            <a:off x="580151" y="601434"/>
            <a:ext cx="228880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How many bricks</a:t>
            </a:r>
            <a:br>
              <a:rPr lang="en-GB" dirty="0">
                <a:latin typeface="Twinkl" pitchFamily="50" charset="0"/>
              </a:rPr>
            </a:br>
            <a:r>
              <a:rPr lang="en-GB" dirty="0">
                <a:latin typeface="Twinkl" pitchFamily="50" charset="0"/>
              </a:rPr>
              <a:t>tall is this sunflower?</a:t>
            </a:r>
          </a:p>
        </p:txBody>
      </p:sp>
      <p:sp>
        <p:nvSpPr>
          <p:cNvPr id="20" name="textbox">
            <a:extLst>
              <a:ext uri="{FF2B5EF4-FFF2-40B4-BE49-F238E27FC236}">
                <a16:creationId xmlns:a16="http://schemas.microsoft.com/office/drawing/2014/main" xmlns="" id="{BE40690A-513C-4D61-AEFC-B963543E0B7A}"/>
              </a:ext>
            </a:extLst>
          </p:cNvPr>
          <p:cNvSpPr/>
          <p:nvPr/>
        </p:nvSpPr>
        <p:spPr>
          <a:xfrm>
            <a:off x="512178" y="1276759"/>
            <a:ext cx="239439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What do you notice about the height of the sunflower and my height?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DF67513-4DCC-4054-A8B2-59C709D908AA}"/>
              </a:ext>
            </a:extLst>
          </p:cNvPr>
          <p:cNvGrpSpPr/>
          <p:nvPr/>
        </p:nvGrpSpPr>
        <p:grpSpPr>
          <a:xfrm>
            <a:off x="310089" y="2887900"/>
            <a:ext cx="2524472" cy="1771556"/>
            <a:chOff x="1662750" y="2887900"/>
            <a:chExt cx="2524472" cy="1771556"/>
          </a:xfrm>
        </p:grpSpPr>
        <p:sp>
          <p:nvSpPr>
            <p:cNvPr id="21" name="speechbubble">
              <a:extLst>
                <a:ext uri="{FF2B5EF4-FFF2-40B4-BE49-F238E27FC236}">
                  <a16:creationId xmlns:a16="http://schemas.microsoft.com/office/drawing/2014/main" xmlns="" id="{30757BA5-5DB2-43F7-A9D7-B8C32426D226}"/>
                </a:ext>
              </a:extLst>
            </p:cNvPr>
            <p:cNvSpPr/>
            <p:nvPr/>
          </p:nvSpPr>
          <p:spPr>
            <a:xfrm>
              <a:off x="1662750" y="2887900"/>
              <a:ext cx="2524472" cy="1771556"/>
            </a:xfrm>
            <a:prstGeom prst="wedgeEllipseCallout">
              <a:avLst>
                <a:gd name="adj1" fmla="val 51127"/>
                <a:gd name="adj2" fmla="val -36274"/>
              </a:avLst>
            </a:prstGeom>
            <a:solidFill>
              <a:srgbClr val="FFFFFF"/>
            </a:solidFill>
            <a:ln w="28575">
              <a:solidFill>
                <a:srgbClr val="80C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">
              <a:extLst>
                <a:ext uri="{FF2B5EF4-FFF2-40B4-BE49-F238E27FC236}">
                  <a16:creationId xmlns:a16="http://schemas.microsoft.com/office/drawing/2014/main" xmlns="" id="{B1FA132C-AAB9-4BE8-8CB0-BCBA30284CA2}"/>
                </a:ext>
              </a:extLst>
            </p:cNvPr>
            <p:cNvSpPr/>
            <p:nvPr/>
          </p:nvSpPr>
          <p:spPr>
            <a:xfrm>
              <a:off x="1901689" y="3228460"/>
              <a:ext cx="2036259" cy="11079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>
                  <a:latin typeface="Twinkl" pitchFamily="50" charset="0"/>
                </a:rPr>
                <a:t>Click on the wheelbarrow to use bricks to measure the sunflower.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874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208 L -0.22796 0.000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75 -4.07407E-6 L -0.22865 -4.07407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84 -4.07407E-6 L -0.22882 -4.0740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ky bg">
            <a:extLst>
              <a:ext uri="{FF2B5EF4-FFF2-40B4-BE49-F238E27FC236}">
                <a16:creationId xmlns:a16="http://schemas.microsoft.com/office/drawing/2014/main" xmlns="" id="{7F94EB17-F983-4729-8EB1-BA60D30FE129}"/>
              </a:ext>
            </a:extLst>
          </p:cNvPr>
          <p:cNvSpPr/>
          <p:nvPr/>
        </p:nvSpPr>
        <p:spPr>
          <a:xfrm>
            <a:off x="0" y="2743200"/>
            <a:ext cx="9144000" cy="2511862"/>
          </a:xfrm>
          <a:prstGeom prst="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horizon line">
            <a:extLst>
              <a:ext uri="{FF2B5EF4-FFF2-40B4-BE49-F238E27FC236}">
                <a16:creationId xmlns:a16="http://schemas.microsoft.com/office/drawing/2014/main" xmlns="" id="{0440D948-DEA3-4271-815E-37942F27ABB0}"/>
              </a:ext>
            </a:extLst>
          </p:cNvPr>
          <p:cNvCxnSpPr/>
          <p:nvPr/>
        </p:nvCxnSpPr>
        <p:spPr>
          <a:xfrm>
            <a:off x="0" y="5241537"/>
            <a:ext cx="9144000" cy="0"/>
          </a:xfrm>
          <a:prstGeom prst="line">
            <a:avLst/>
          </a:prstGeom>
          <a:ln w="28575">
            <a:solidFill>
              <a:srgbClr val="76A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ophie">
            <a:extLst>
              <a:ext uri="{FF2B5EF4-FFF2-40B4-BE49-F238E27FC236}">
                <a16:creationId xmlns:a16="http://schemas.microsoft.com/office/drawing/2014/main" xmlns="" id="{ECDCBB54-F8C0-4284-83F1-7F3609058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00" y="2235255"/>
            <a:ext cx="1118465" cy="3190792"/>
          </a:xfrm>
          <a:prstGeom prst="rect">
            <a:avLst/>
          </a:prstGeom>
        </p:spPr>
      </p:pic>
      <p:pic>
        <p:nvPicPr>
          <p:cNvPr id="12" name="brick 1">
            <a:extLst>
              <a:ext uri="{FF2B5EF4-FFF2-40B4-BE49-F238E27FC236}">
                <a16:creationId xmlns:a16="http://schemas.microsoft.com/office/drawing/2014/main" xmlns="" id="{AE144564-2C81-43BA-934C-B2D85D3D71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4360278"/>
            <a:ext cx="1070569" cy="1070569"/>
          </a:xfrm>
          <a:prstGeom prst="rect">
            <a:avLst/>
          </a:prstGeom>
        </p:spPr>
      </p:pic>
      <p:pic>
        <p:nvPicPr>
          <p:cNvPr id="3" name="sunflower">
            <a:extLst>
              <a:ext uri="{FF2B5EF4-FFF2-40B4-BE49-F238E27FC236}">
                <a16:creationId xmlns:a16="http://schemas.microsoft.com/office/drawing/2014/main" xmlns="" id="{DDBF4531-9BA5-42E8-B814-B84B93AD62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123" y="1179534"/>
            <a:ext cx="1702074" cy="4251313"/>
          </a:xfrm>
          <a:prstGeom prst="rect">
            <a:avLst/>
          </a:prstGeom>
        </p:spPr>
      </p:pic>
      <p:pic>
        <p:nvPicPr>
          <p:cNvPr id="11" name="brick 2">
            <a:extLst>
              <a:ext uri="{FF2B5EF4-FFF2-40B4-BE49-F238E27FC236}">
                <a16:creationId xmlns:a16="http://schemas.microsoft.com/office/drawing/2014/main" xmlns="" id="{473AB4AB-A090-402D-87EA-452F90ACAC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3299757"/>
            <a:ext cx="1070569" cy="1070569"/>
          </a:xfrm>
          <a:prstGeom prst="rect">
            <a:avLst/>
          </a:prstGeom>
        </p:spPr>
      </p:pic>
      <p:grpSp>
        <p:nvGrpSpPr>
          <p:cNvPr id="18" name="wheelbarrow">
            <a:extLst>
              <a:ext uri="{FF2B5EF4-FFF2-40B4-BE49-F238E27FC236}">
                <a16:creationId xmlns:a16="http://schemas.microsoft.com/office/drawing/2014/main" xmlns="" id="{190287E6-1851-4E0E-8FF3-9C6AA675EF90}"/>
              </a:ext>
            </a:extLst>
          </p:cNvPr>
          <p:cNvGrpSpPr/>
          <p:nvPr/>
        </p:nvGrpSpPr>
        <p:grpSpPr>
          <a:xfrm>
            <a:off x="6817717" y="4355478"/>
            <a:ext cx="3347454" cy="1992716"/>
            <a:chOff x="4727660" y="4227661"/>
            <a:chExt cx="3347454" cy="199271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18B5263D-22D2-45E7-9FC9-9D2C973B8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3285" y="4227661"/>
              <a:ext cx="1070569" cy="107056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6A3561DA-ECB0-47E9-AA2A-BF77955E4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660" y="4667684"/>
              <a:ext cx="3347454" cy="1552693"/>
            </a:xfrm>
            <a:prstGeom prst="rect">
              <a:avLst/>
            </a:prstGeom>
          </p:spPr>
        </p:pic>
      </p:grpSp>
      <p:pic>
        <p:nvPicPr>
          <p:cNvPr id="15" name="brick 2">
            <a:extLst>
              <a:ext uri="{FF2B5EF4-FFF2-40B4-BE49-F238E27FC236}">
                <a16:creationId xmlns:a16="http://schemas.microsoft.com/office/drawing/2014/main" xmlns="" id="{ACD27BD4-C126-43D1-A513-FEE8D2D00F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2240055"/>
            <a:ext cx="1070569" cy="1070569"/>
          </a:xfrm>
          <a:prstGeom prst="rect">
            <a:avLst/>
          </a:prstGeom>
        </p:spPr>
      </p:pic>
      <p:sp>
        <p:nvSpPr>
          <p:cNvPr id="6" name="speechbubble">
            <a:extLst>
              <a:ext uri="{FF2B5EF4-FFF2-40B4-BE49-F238E27FC236}">
                <a16:creationId xmlns:a16="http://schemas.microsoft.com/office/drawing/2014/main" xmlns="" id="{AB144CB3-B4C3-47C5-883A-A97004F35CC7}"/>
              </a:ext>
            </a:extLst>
          </p:cNvPr>
          <p:cNvSpPr/>
          <p:nvPr/>
        </p:nvSpPr>
        <p:spPr>
          <a:xfrm>
            <a:off x="1214959" y="671041"/>
            <a:ext cx="2264772" cy="1631529"/>
          </a:xfrm>
          <a:prstGeom prst="wedgeEllipseCallout">
            <a:avLst>
              <a:gd name="adj1" fmla="val -39108"/>
              <a:gd name="adj2" fmla="val 48486"/>
            </a:avLst>
          </a:prstGeom>
          <a:solidFill>
            <a:srgbClr val="FFFFFF"/>
          </a:solidFill>
          <a:ln w="28575">
            <a:solidFill>
              <a:srgbClr val="80C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"/>
          <p:cNvSpPr/>
          <p:nvPr/>
        </p:nvSpPr>
        <p:spPr>
          <a:xfrm>
            <a:off x="1496307" y="957488"/>
            <a:ext cx="170207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Did I measure this sunflower correctly? Why? Why not?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DF67513-4DCC-4054-A8B2-59C709D908AA}"/>
              </a:ext>
            </a:extLst>
          </p:cNvPr>
          <p:cNvGrpSpPr/>
          <p:nvPr/>
        </p:nvGrpSpPr>
        <p:grpSpPr>
          <a:xfrm>
            <a:off x="1642202" y="2508797"/>
            <a:ext cx="1948491" cy="2055013"/>
            <a:chOff x="1662750" y="2887899"/>
            <a:chExt cx="1948491" cy="2055013"/>
          </a:xfrm>
        </p:grpSpPr>
        <p:sp>
          <p:nvSpPr>
            <p:cNvPr id="21" name="speechbubble">
              <a:extLst>
                <a:ext uri="{FF2B5EF4-FFF2-40B4-BE49-F238E27FC236}">
                  <a16:creationId xmlns:a16="http://schemas.microsoft.com/office/drawing/2014/main" xmlns="" id="{30757BA5-5DB2-43F7-A9D7-B8C32426D226}"/>
                </a:ext>
              </a:extLst>
            </p:cNvPr>
            <p:cNvSpPr/>
            <p:nvPr/>
          </p:nvSpPr>
          <p:spPr>
            <a:xfrm>
              <a:off x="1662750" y="2887899"/>
              <a:ext cx="1948491" cy="2055013"/>
            </a:xfrm>
            <a:prstGeom prst="wedgeEllipseCallout">
              <a:avLst>
                <a:gd name="adj1" fmla="val -50470"/>
                <a:gd name="adj2" fmla="val -36903"/>
              </a:avLst>
            </a:prstGeom>
            <a:solidFill>
              <a:srgbClr val="FFFFFF"/>
            </a:solidFill>
            <a:ln w="28575">
              <a:solidFill>
                <a:srgbClr val="80C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">
              <a:extLst>
                <a:ext uri="{FF2B5EF4-FFF2-40B4-BE49-F238E27FC236}">
                  <a16:creationId xmlns:a16="http://schemas.microsoft.com/office/drawing/2014/main" xmlns="" id="{B1FA132C-AAB9-4BE8-8CB0-BCBA30284CA2}"/>
                </a:ext>
              </a:extLst>
            </p:cNvPr>
            <p:cNvSpPr/>
            <p:nvPr/>
          </p:nvSpPr>
          <p:spPr>
            <a:xfrm>
              <a:off x="1893731" y="3204283"/>
              <a:ext cx="1486527" cy="138499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>
                  <a:latin typeface="Twinkl" pitchFamily="50" charset="0"/>
                </a:rPr>
                <a:t>Click on the wheelbarrow to use bricks to measure the sunflower.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004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208 L -0.22796 0.00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75 -4.07407E-6 L -0.22865 -4.0740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84 -4.07407E-6 L -0.22882 -4.07407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ky bg">
            <a:extLst>
              <a:ext uri="{FF2B5EF4-FFF2-40B4-BE49-F238E27FC236}">
                <a16:creationId xmlns:a16="http://schemas.microsoft.com/office/drawing/2014/main" xmlns="" id="{7F94EB17-F983-4729-8EB1-BA60D30FE129}"/>
              </a:ext>
            </a:extLst>
          </p:cNvPr>
          <p:cNvSpPr/>
          <p:nvPr/>
        </p:nvSpPr>
        <p:spPr>
          <a:xfrm>
            <a:off x="0" y="2743200"/>
            <a:ext cx="9144000" cy="2511862"/>
          </a:xfrm>
          <a:prstGeom prst="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horizon line">
            <a:extLst>
              <a:ext uri="{FF2B5EF4-FFF2-40B4-BE49-F238E27FC236}">
                <a16:creationId xmlns:a16="http://schemas.microsoft.com/office/drawing/2014/main" xmlns="" id="{0440D948-DEA3-4271-815E-37942F27ABB0}"/>
              </a:ext>
            </a:extLst>
          </p:cNvPr>
          <p:cNvCxnSpPr/>
          <p:nvPr/>
        </p:nvCxnSpPr>
        <p:spPr>
          <a:xfrm>
            <a:off x="0" y="5241537"/>
            <a:ext cx="9144000" cy="0"/>
          </a:xfrm>
          <a:prstGeom prst="line">
            <a:avLst/>
          </a:prstGeom>
          <a:ln w="28575">
            <a:solidFill>
              <a:srgbClr val="76A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ophie">
            <a:extLst>
              <a:ext uri="{FF2B5EF4-FFF2-40B4-BE49-F238E27FC236}">
                <a16:creationId xmlns:a16="http://schemas.microsoft.com/office/drawing/2014/main" xmlns="" id="{ECDCBB54-F8C0-4284-83F1-7F3609058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00" y="2235255"/>
            <a:ext cx="1118465" cy="3190792"/>
          </a:xfrm>
          <a:prstGeom prst="rect">
            <a:avLst/>
          </a:prstGeom>
        </p:spPr>
      </p:pic>
      <p:pic>
        <p:nvPicPr>
          <p:cNvPr id="12" name="brick 1">
            <a:extLst>
              <a:ext uri="{FF2B5EF4-FFF2-40B4-BE49-F238E27FC236}">
                <a16:creationId xmlns:a16="http://schemas.microsoft.com/office/drawing/2014/main" xmlns="" id="{AE144564-2C81-43BA-934C-B2D85D3D71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4360278"/>
            <a:ext cx="1070569" cy="1070569"/>
          </a:xfrm>
          <a:prstGeom prst="rect">
            <a:avLst/>
          </a:prstGeom>
        </p:spPr>
      </p:pic>
      <p:pic>
        <p:nvPicPr>
          <p:cNvPr id="3" name="sunflower">
            <a:extLst>
              <a:ext uri="{FF2B5EF4-FFF2-40B4-BE49-F238E27FC236}">
                <a16:creationId xmlns:a16="http://schemas.microsoft.com/office/drawing/2014/main" xmlns="" id="{DDBF4531-9BA5-42E8-B814-B84B93AD62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123" y="1179534"/>
            <a:ext cx="1702074" cy="4251313"/>
          </a:xfrm>
          <a:prstGeom prst="rect">
            <a:avLst/>
          </a:prstGeom>
        </p:spPr>
      </p:pic>
      <p:pic>
        <p:nvPicPr>
          <p:cNvPr id="11" name="brick 2">
            <a:extLst>
              <a:ext uri="{FF2B5EF4-FFF2-40B4-BE49-F238E27FC236}">
                <a16:creationId xmlns:a16="http://schemas.microsoft.com/office/drawing/2014/main" xmlns="" id="{473AB4AB-A090-402D-87EA-452F90ACAC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3299757"/>
            <a:ext cx="1070569" cy="1070569"/>
          </a:xfrm>
          <a:prstGeom prst="rect">
            <a:avLst/>
          </a:prstGeom>
        </p:spPr>
      </p:pic>
      <p:grpSp>
        <p:nvGrpSpPr>
          <p:cNvPr id="18" name="wheelbarrow">
            <a:extLst>
              <a:ext uri="{FF2B5EF4-FFF2-40B4-BE49-F238E27FC236}">
                <a16:creationId xmlns:a16="http://schemas.microsoft.com/office/drawing/2014/main" xmlns="" id="{190287E6-1851-4E0E-8FF3-9C6AA675EF90}"/>
              </a:ext>
            </a:extLst>
          </p:cNvPr>
          <p:cNvGrpSpPr/>
          <p:nvPr/>
        </p:nvGrpSpPr>
        <p:grpSpPr>
          <a:xfrm>
            <a:off x="6817717" y="4355478"/>
            <a:ext cx="3347454" cy="1992716"/>
            <a:chOff x="4727660" y="4227661"/>
            <a:chExt cx="3347454" cy="199271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18B5263D-22D2-45E7-9FC9-9D2C973B8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3285" y="4227661"/>
              <a:ext cx="1070569" cy="107056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6A3561DA-ECB0-47E9-AA2A-BF77955E4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660" y="4667684"/>
              <a:ext cx="3347454" cy="1552693"/>
            </a:xfrm>
            <a:prstGeom prst="rect">
              <a:avLst/>
            </a:prstGeom>
          </p:spPr>
        </p:pic>
      </p:grpSp>
      <p:pic>
        <p:nvPicPr>
          <p:cNvPr id="15" name="brick 2">
            <a:extLst>
              <a:ext uri="{FF2B5EF4-FFF2-40B4-BE49-F238E27FC236}">
                <a16:creationId xmlns:a16="http://schemas.microsoft.com/office/drawing/2014/main" xmlns="" id="{ACD27BD4-C126-43D1-A513-FEE8D2D00F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2240055"/>
            <a:ext cx="1070569" cy="1070569"/>
          </a:xfrm>
          <a:prstGeom prst="rect">
            <a:avLst/>
          </a:prstGeom>
        </p:spPr>
      </p:pic>
      <p:sp>
        <p:nvSpPr>
          <p:cNvPr id="6" name="speechbubble">
            <a:extLst>
              <a:ext uri="{FF2B5EF4-FFF2-40B4-BE49-F238E27FC236}">
                <a16:creationId xmlns:a16="http://schemas.microsoft.com/office/drawing/2014/main" xmlns="" id="{AB144CB3-B4C3-47C5-883A-A97004F35CC7}"/>
              </a:ext>
            </a:extLst>
          </p:cNvPr>
          <p:cNvSpPr/>
          <p:nvPr/>
        </p:nvSpPr>
        <p:spPr>
          <a:xfrm>
            <a:off x="1334325" y="428791"/>
            <a:ext cx="2164429" cy="1960520"/>
          </a:xfrm>
          <a:prstGeom prst="wedgeEllipseCallout">
            <a:avLst>
              <a:gd name="adj1" fmla="val -45017"/>
              <a:gd name="adj2" fmla="val 43018"/>
            </a:avLst>
          </a:prstGeom>
          <a:solidFill>
            <a:srgbClr val="FFFFFF"/>
          </a:solidFill>
          <a:ln w="28575">
            <a:solidFill>
              <a:srgbClr val="80C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"/>
          <p:cNvSpPr/>
          <p:nvPr/>
        </p:nvSpPr>
        <p:spPr>
          <a:xfrm>
            <a:off x="1551595" y="716554"/>
            <a:ext cx="1729891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I think this sunflower is 4 bricks tall. Am I correct? How can we check?</a:t>
            </a:r>
          </a:p>
        </p:txBody>
      </p:sp>
      <p:pic>
        <p:nvPicPr>
          <p:cNvPr id="19" name="brick 2">
            <a:extLst>
              <a:ext uri="{FF2B5EF4-FFF2-40B4-BE49-F238E27FC236}">
                <a16:creationId xmlns:a16="http://schemas.microsoft.com/office/drawing/2014/main" xmlns="" id="{1700FF81-B4F6-4597-A7CF-49F57C9D3F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1179534"/>
            <a:ext cx="1070569" cy="107056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F0EC9DC-95EB-4C39-95B7-F77726EE99DD}"/>
              </a:ext>
            </a:extLst>
          </p:cNvPr>
          <p:cNvGrpSpPr/>
          <p:nvPr/>
        </p:nvGrpSpPr>
        <p:grpSpPr>
          <a:xfrm>
            <a:off x="1642202" y="2508797"/>
            <a:ext cx="1948491" cy="2055013"/>
            <a:chOff x="1662750" y="2887899"/>
            <a:chExt cx="1948491" cy="2055013"/>
          </a:xfrm>
        </p:grpSpPr>
        <p:sp>
          <p:nvSpPr>
            <p:cNvPr id="23" name="speechbubble">
              <a:extLst>
                <a:ext uri="{FF2B5EF4-FFF2-40B4-BE49-F238E27FC236}">
                  <a16:creationId xmlns:a16="http://schemas.microsoft.com/office/drawing/2014/main" xmlns="" id="{D32CE171-C5D3-4E0B-81F2-173BDFC0C9C4}"/>
                </a:ext>
              </a:extLst>
            </p:cNvPr>
            <p:cNvSpPr/>
            <p:nvPr/>
          </p:nvSpPr>
          <p:spPr>
            <a:xfrm>
              <a:off x="1662750" y="2887899"/>
              <a:ext cx="1948491" cy="2055013"/>
            </a:xfrm>
            <a:prstGeom prst="wedgeEllipseCallout">
              <a:avLst>
                <a:gd name="adj1" fmla="val -50470"/>
                <a:gd name="adj2" fmla="val -36903"/>
              </a:avLst>
            </a:prstGeom>
            <a:solidFill>
              <a:srgbClr val="FFFFFF"/>
            </a:solidFill>
            <a:ln w="28575">
              <a:solidFill>
                <a:srgbClr val="80C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">
              <a:extLst>
                <a:ext uri="{FF2B5EF4-FFF2-40B4-BE49-F238E27FC236}">
                  <a16:creationId xmlns:a16="http://schemas.microsoft.com/office/drawing/2014/main" xmlns="" id="{3AE7D3D3-4C0E-46C8-A75C-ABCC0D82E741}"/>
                </a:ext>
              </a:extLst>
            </p:cNvPr>
            <p:cNvSpPr/>
            <p:nvPr/>
          </p:nvSpPr>
          <p:spPr>
            <a:xfrm>
              <a:off x="1893731" y="3204283"/>
              <a:ext cx="1486527" cy="138499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>
                  <a:latin typeface="Twinkl" pitchFamily="50" charset="0"/>
                </a:rPr>
                <a:t>Click on the wheelbarrow to use bricks to measure the sunflower.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978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208 L -0.22796 0.00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75 -4.07407E-6 L -0.22865 -4.0740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84 -4.07407E-6 L -0.22882 -4.07407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06 -0.00185 L -0.22882 0.001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ky bg">
            <a:extLst>
              <a:ext uri="{FF2B5EF4-FFF2-40B4-BE49-F238E27FC236}">
                <a16:creationId xmlns:a16="http://schemas.microsoft.com/office/drawing/2014/main" xmlns="" id="{7F94EB17-F983-4729-8EB1-BA60D30FE129}"/>
              </a:ext>
            </a:extLst>
          </p:cNvPr>
          <p:cNvSpPr/>
          <p:nvPr/>
        </p:nvSpPr>
        <p:spPr>
          <a:xfrm>
            <a:off x="0" y="2812947"/>
            <a:ext cx="9144000" cy="2732045"/>
          </a:xfrm>
          <a:prstGeom prst="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horizon line">
            <a:extLst>
              <a:ext uri="{FF2B5EF4-FFF2-40B4-BE49-F238E27FC236}">
                <a16:creationId xmlns:a16="http://schemas.microsoft.com/office/drawing/2014/main" xmlns="" id="{0440D948-DEA3-4271-815E-37942F27ABB0}"/>
              </a:ext>
            </a:extLst>
          </p:cNvPr>
          <p:cNvCxnSpPr/>
          <p:nvPr/>
        </p:nvCxnSpPr>
        <p:spPr>
          <a:xfrm>
            <a:off x="0" y="5531467"/>
            <a:ext cx="9144000" cy="0"/>
          </a:xfrm>
          <a:prstGeom prst="line">
            <a:avLst/>
          </a:prstGeom>
          <a:ln w="28575">
            <a:solidFill>
              <a:srgbClr val="76A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ophie">
            <a:extLst>
              <a:ext uri="{FF2B5EF4-FFF2-40B4-BE49-F238E27FC236}">
                <a16:creationId xmlns:a16="http://schemas.microsoft.com/office/drawing/2014/main" xmlns="" id="{ECDCBB54-F8C0-4284-83F1-7F3609058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00" y="2525185"/>
            <a:ext cx="1118465" cy="3190792"/>
          </a:xfrm>
          <a:prstGeom prst="rect">
            <a:avLst/>
          </a:prstGeom>
        </p:spPr>
      </p:pic>
      <p:pic>
        <p:nvPicPr>
          <p:cNvPr id="12" name="brick 1">
            <a:extLst>
              <a:ext uri="{FF2B5EF4-FFF2-40B4-BE49-F238E27FC236}">
                <a16:creationId xmlns:a16="http://schemas.microsoft.com/office/drawing/2014/main" xmlns="" id="{AE144564-2C81-43BA-934C-B2D85D3D71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4650208"/>
            <a:ext cx="1070569" cy="1070569"/>
          </a:xfrm>
          <a:prstGeom prst="rect">
            <a:avLst/>
          </a:prstGeom>
        </p:spPr>
      </p:pic>
      <p:pic>
        <p:nvPicPr>
          <p:cNvPr id="3" name="sunflower">
            <a:extLst>
              <a:ext uri="{FF2B5EF4-FFF2-40B4-BE49-F238E27FC236}">
                <a16:creationId xmlns:a16="http://schemas.microsoft.com/office/drawing/2014/main" xmlns="" id="{DDBF4531-9BA5-42E8-B814-B84B93AD62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123" y="1469464"/>
            <a:ext cx="1702074" cy="4251313"/>
          </a:xfrm>
          <a:prstGeom prst="rect">
            <a:avLst/>
          </a:prstGeom>
        </p:spPr>
      </p:pic>
      <p:pic>
        <p:nvPicPr>
          <p:cNvPr id="11" name="brick 2">
            <a:extLst>
              <a:ext uri="{FF2B5EF4-FFF2-40B4-BE49-F238E27FC236}">
                <a16:creationId xmlns:a16="http://schemas.microsoft.com/office/drawing/2014/main" xmlns="" id="{473AB4AB-A090-402D-87EA-452F90ACAC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3589687"/>
            <a:ext cx="1070569" cy="1070569"/>
          </a:xfrm>
          <a:prstGeom prst="rect">
            <a:avLst/>
          </a:prstGeom>
        </p:spPr>
      </p:pic>
      <p:grpSp>
        <p:nvGrpSpPr>
          <p:cNvPr id="18" name="wheelbarrow">
            <a:extLst>
              <a:ext uri="{FF2B5EF4-FFF2-40B4-BE49-F238E27FC236}">
                <a16:creationId xmlns:a16="http://schemas.microsoft.com/office/drawing/2014/main" xmlns="" id="{190287E6-1851-4E0E-8FF3-9C6AA675EF90}"/>
              </a:ext>
            </a:extLst>
          </p:cNvPr>
          <p:cNvGrpSpPr/>
          <p:nvPr/>
        </p:nvGrpSpPr>
        <p:grpSpPr>
          <a:xfrm>
            <a:off x="6817717" y="4645408"/>
            <a:ext cx="3347454" cy="1992716"/>
            <a:chOff x="4727660" y="4227661"/>
            <a:chExt cx="3347454" cy="199271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18B5263D-22D2-45E7-9FC9-9D2C973B8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3285" y="4227661"/>
              <a:ext cx="1070569" cy="107056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6A3561DA-ECB0-47E9-AA2A-BF77955E4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660" y="4667684"/>
              <a:ext cx="3347454" cy="1552693"/>
            </a:xfrm>
            <a:prstGeom prst="rect">
              <a:avLst/>
            </a:prstGeom>
          </p:spPr>
        </p:pic>
      </p:grpSp>
      <p:pic>
        <p:nvPicPr>
          <p:cNvPr id="15" name="brick 2">
            <a:extLst>
              <a:ext uri="{FF2B5EF4-FFF2-40B4-BE49-F238E27FC236}">
                <a16:creationId xmlns:a16="http://schemas.microsoft.com/office/drawing/2014/main" xmlns="" id="{ACD27BD4-C126-43D1-A513-FEE8D2D00F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2529985"/>
            <a:ext cx="1070569" cy="1070569"/>
          </a:xfrm>
          <a:prstGeom prst="rect">
            <a:avLst/>
          </a:prstGeom>
        </p:spPr>
      </p:pic>
      <p:sp>
        <p:nvSpPr>
          <p:cNvPr id="6" name="speechbubble">
            <a:extLst>
              <a:ext uri="{FF2B5EF4-FFF2-40B4-BE49-F238E27FC236}">
                <a16:creationId xmlns:a16="http://schemas.microsoft.com/office/drawing/2014/main" xmlns="" id="{AB144CB3-B4C3-47C5-883A-A97004F35CC7}"/>
              </a:ext>
            </a:extLst>
          </p:cNvPr>
          <p:cNvSpPr/>
          <p:nvPr/>
        </p:nvSpPr>
        <p:spPr>
          <a:xfrm>
            <a:off x="904692" y="590049"/>
            <a:ext cx="2806216" cy="1809472"/>
          </a:xfrm>
          <a:prstGeom prst="wedgeEllipseCallout">
            <a:avLst>
              <a:gd name="adj1" fmla="val -32698"/>
              <a:gd name="adj2" fmla="val 55960"/>
            </a:avLst>
          </a:prstGeom>
          <a:solidFill>
            <a:srgbClr val="FFFFFF"/>
          </a:solidFill>
          <a:ln w="28575">
            <a:solidFill>
              <a:srgbClr val="80C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"/>
          <p:cNvSpPr/>
          <p:nvPr/>
        </p:nvSpPr>
        <p:spPr>
          <a:xfrm>
            <a:off x="1166567" y="1009503"/>
            <a:ext cx="2279528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Have I measured this sunflower correctly? Tell a friend what you think I need to do.</a:t>
            </a:r>
          </a:p>
        </p:txBody>
      </p:sp>
      <p:pic>
        <p:nvPicPr>
          <p:cNvPr id="19" name="brick 2">
            <a:extLst>
              <a:ext uri="{FF2B5EF4-FFF2-40B4-BE49-F238E27FC236}">
                <a16:creationId xmlns:a16="http://schemas.microsoft.com/office/drawing/2014/main" xmlns="" id="{1700FF81-B4F6-4597-A7CF-49F57C9D3F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1469464"/>
            <a:ext cx="1070569" cy="107056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F0EC9DC-95EB-4C39-95B7-F77726EE99DD}"/>
              </a:ext>
            </a:extLst>
          </p:cNvPr>
          <p:cNvGrpSpPr/>
          <p:nvPr/>
        </p:nvGrpSpPr>
        <p:grpSpPr>
          <a:xfrm>
            <a:off x="1642202" y="2798727"/>
            <a:ext cx="1948491" cy="2055013"/>
            <a:chOff x="1662750" y="2887899"/>
            <a:chExt cx="1948491" cy="2055013"/>
          </a:xfrm>
        </p:grpSpPr>
        <p:sp>
          <p:nvSpPr>
            <p:cNvPr id="23" name="speechbubble">
              <a:extLst>
                <a:ext uri="{FF2B5EF4-FFF2-40B4-BE49-F238E27FC236}">
                  <a16:creationId xmlns:a16="http://schemas.microsoft.com/office/drawing/2014/main" xmlns="" id="{D32CE171-C5D3-4E0B-81F2-173BDFC0C9C4}"/>
                </a:ext>
              </a:extLst>
            </p:cNvPr>
            <p:cNvSpPr/>
            <p:nvPr/>
          </p:nvSpPr>
          <p:spPr>
            <a:xfrm>
              <a:off x="1662750" y="2887899"/>
              <a:ext cx="1948491" cy="2055013"/>
            </a:xfrm>
            <a:prstGeom prst="wedgeEllipseCallout">
              <a:avLst>
                <a:gd name="adj1" fmla="val -52759"/>
                <a:gd name="adj2" fmla="val -33105"/>
              </a:avLst>
            </a:prstGeom>
            <a:solidFill>
              <a:srgbClr val="FFFFFF"/>
            </a:solidFill>
            <a:ln w="28575">
              <a:solidFill>
                <a:srgbClr val="80C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">
              <a:extLst>
                <a:ext uri="{FF2B5EF4-FFF2-40B4-BE49-F238E27FC236}">
                  <a16:creationId xmlns:a16="http://schemas.microsoft.com/office/drawing/2014/main" xmlns="" id="{3AE7D3D3-4C0E-46C8-A75C-ABCC0D82E741}"/>
                </a:ext>
              </a:extLst>
            </p:cNvPr>
            <p:cNvSpPr/>
            <p:nvPr/>
          </p:nvSpPr>
          <p:spPr>
            <a:xfrm>
              <a:off x="1893731" y="3204283"/>
              <a:ext cx="1486527" cy="138499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>
                  <a:latin typeface="Twinkl" pitchFamily="50" charset="0"/>
                </a:rPr>
                <a:t>Click on the wheelbarrow to use bricks to measure the sunflower. </a:t>
              </a:r>
            </a:p>
          </p:txBody>
        </p:sp>
      </p:grpSp>
      <p:pic>
        <p:nvPicPr>
          <p:cNvPr id="21" name="brick 2">
            <a:extLst>
              <a:ext uri="{FF2B5EF4-FFF2-40B4-BE49-F238E27FC236}">
                <a16:creationId xmlns:a16="http://schemas.microsoft.com/office/drawing/2014/main" xmlns="" id="{2DD4DB89-7B28-4C80-9C2F-16613B276E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409762"/>
            <a:ext cx="1070569" cy="107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0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208 L -0.22796 0.00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75 -3.7037E-6 L -0.22865 -3.703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84 -3.7037E-6 L -0.22882 -3.7037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06 -0.00185 L -0.22882 0.001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84 -3.7037E-6 L -0.22882 -3.7037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ky bg">
            <a:extLst>
              <a:ext uri="{FF2B5EF4-FFF2-40B4-BE49-F238E27FC236}">
                <a16:creationId xmlns:a16="http://schemas.microsoft.com/office/drawing/2014/main" xmlns="" id="{7F94EB17-F983-4729-8EB1-BA60D30FE129}"/>
              </a:ext>
            </a:extLst>
          </p:cNvPr>
          <p:cNvSpPr/>
          <p:nvPr/>
        </p:nvSpPr>
        <p:spPr>
          <a:xfrm>
            <a:off x="0" y="2812947"/>
            <a:ext cx="9144000" cy="2732045"/>
          </a:xfrm>
          <a:prstGeom prst="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horizon line">
            <a:extLst>
              <a:ext uri="{FF2B5EF4-FFF2-40B4-BE49-F238E27FC236}">
                <a16:creationId xmlns:a16="http://schemas.microsoft.com/office/drawing/2014/main" xmlns="" id="{0440D948-DEA3-4271-815E-37942F27ABB0}"/>
              </a:ext>
            </a:extLst>
          </p:cNvPr>
          <p:cNvCxnSpPr/>
          <p:nvPr/>
        </p:nvCxnSpPr>
        <p:spPr>
          <a:xfrm>
            <a:off x="0" y="5531467"/>
            <a:ext cx="9144000" cy="0"/>
          </a:xfrm>
          <a:prstGeom prst="line">
            <a:avLst/>
          </a:prstGeom>
          <a:ln w="28575">
            <a:solidFill>
              <a:srgbClr val="76A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ophie">
            <a:extLst>
              <a:ext uri="{FF2B5EF4-FFF2-40B4-BE49-F238E27FC236}">
                <a16:creationId xmlns:a16="http://schemas.microsoft.com/office/drawing/2014/main" xmlns="" id="{ECDCBB54-F8C0-4284-83F1-7F3609058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00" y="2525185"/>
            <a:ext cx="1118465" cy="3190792"/>
          </a:xfrm>
          <a:prstGeom prst="rect">
            <a:avLst/>
          </a:prstGeom>
        </p:spPr>
      </p:pic>
      <p:pic>
        <p:nvPicPr>
          <p:cNvPr id="12" name="brick 1">
            <a:extLst>
              <a:ext uri="{FF2B5EF4-FFF2-40B4-BE49-F238E27FC236}">
                <a16:creationId xmlns:a16="http://schemas.microsoft.com/office/drawing/2014/main" xmlns="" id="{AE144564-2C81-43BA-934C-B2D85D3D71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4650208"/>
            <a:ext cx="1070569" cy="1070569"/>
          </a:xfrm>
          <a:prstGeom prst="rect">
            <a:avLst/>
          </a:prstGeom>
        </p:spPr>
      </p:pic>
      <p:pic>
        <p:nvPicPr>
          <p:cNvPr id="3" name="sunflower">
            <a:extLst>
              <a:ext uri="{FF2B5EF4-FFF2-40B4-BE49-F238E27FC236}">
                <a16:creationId xmlns:a16="http://schemas.microsoft.com/office/drawing/2014/main" xmlns="" id="{DDBF4531-9BA5-42E8-B814-B84B93AD62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61" y="409762"/>
            <a:ext cx="2126341" cy="5311015"/>
          </a:xfrm>
          <a:prstGeom prst="rect">
            <a:avLst/>
          </a:prstGeom>
        </p:spPr>
      </p:pic>
      <p:pic>
        <p:nvPicPr>
          <p:cNvPr id="11" name="brick 2">
            <a:extLst>
              <a:ext uri="{FF2B5EF4-FFF2-40B4-BE49-F238E27FC236}">
                <a16:creationId xmlns:a16="http://schemas.microsoft.com/office/drawing/2014/main" xmlns="" id="{473AB4AB-A090-402D-87EA-452F90ACAC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3589687"/>
            <a:ext cx="1070569" cy="1070569"/>
          </a:xfrm>
          <a:prstGeom prst="rect">
            <a:avLst/>
          </a:prstGeom>
        </p:spPr>
      </p:pic>
      <p:grpSp>
        <p:nvGrpSpPr>
          <p:cNvPr id="18" name="wheelbarrow">
            <a:extLst>
              <a:ext uri="{FF2B5EF4-FFF2-40B4-BE49-F238E27FC236}">
                <a16:creationId xmlns:a16="http://schemas.microsoft.com/office/drawing/2014/main" xmlns="" id="{190287E6-1851-4E0E-8FF3-9C6AA675EF90}"/>
              </a:ext>
            </a:extLst>
          </p:cNvPr>
          <p:cNvGrpSpPr/>
          <p:nvPr/>
        </p:nvGrpSpPr>
        <p:grpSpPr>
          <a:xfrm>
            <a:off x="6817717" y="4645408"/>
            <a:ext cx="3347454" cy="1992716"/>
            <a:chOff x="4727660" y="4227661"/>
            <a:chExt cx="3347454" cy="199271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18B5263D-22D2-45E7-9FC9-9D2C973B8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3285" y="4227661"/>
              <a:ext cx="1070569" cy="107056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6A3561DA-ECB0-47E9-AA2A-BF77955E4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660" y="4667684"/>
              <a:ext cx="3347454" cy="1552693"/>
            </a:xfrm>
            <a:prstGeom prst="rect">
              <a:avLst/>
            </a:prstGeom>
          </p:spPr>
        </p:pic>
      </p:grpSp>
      <p:pic>
        <p:nvPicPr>
          <p:cNvPr id="15" name="brick 2">
            <a:extLst>
              <a:ext uri="{FF2B5EF4-FFF2-40B4-BE49-F238E27FC236}">
                <a16:creationId xmlns:a16="http://schemas.microsoft.com/office/drawing/2014/main" xmlns="" id="{ACD27BD4-C126-43D1-A513-FEE8D2D00F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2529985"/>
            <a:ext cx="1070569" cy="1070569"/>
          </a:xfrm>
          <a:prstGeom prst="rect">
            <a:avLst/>
          </a:prstGeom>
        </p:spPr>
      </p:pic>
      <p:sp>
        <p:nvSpPr>
          <p:cNvPr id="6" name="speechbubble">
            <a:extLst>
              <a:ext uri="{FF2B5EF4-FFF2-40B4-BE49-F238E27FC236}">
                <a16:creationId xmlns:a16="http://schemas.microsoft.com/office/drawing/2014/main" xmlns="" id="{AB144CB3-B4C3-47C5-883A-A97004F35CC7}"/>
              </a:ext>
            </a:extLst>
          </p:cNvPr>
          <p:cNvSpPr/>
          <p:nvPr/>
        </p:nvSpPr>
        <p:spPr>
          <a:xfrm>
            <a:off x="339707" y="236415"/>
            <a:ext cx="3020003" cy="1935136"/>
          </a:xfrm>
          <a:prstGeom prst="wedgeEllipseCallout">
            <a:avLst>
              <a:gd name="adj1" fmla="val -16821"/>
              <a:gd name="adj2" fmla="val 63451"/>
            </a:avLst>
          </a:prstGeom>
          <a:solidFill>
            <a:srgbClr val="FFFFFF"/>
          </a:solidFill>
          <a:ln w="28575">
            <a:solidFill>
              <a:srgbClr val="80C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"/>
          <p:cNvSpPr/>
          <p:nvPr/>
        </p:nvSpPr>
        <p:spPr>
          <a:xfrm>
            <a:off x="728027" y="517124"/>
            <a:ext cx="2290311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We have found the tallest sunflower!</a:t>
            </a:r>
          </a:p>
          <a:p>
            <a:pPr algn="ctr"/>
            <a:r>
              <a:rPr lang="en-GB" dirty="0">
                <a:latin typeface="Twinkl" pitchFamily="50" charset="0"/>
              </a:rPr>
              <a:t>How many bricks do I need to make a tower of the same height?</a:t>
            </a:r>
          </a:p>
        </p:txBody>
      </p:sp>
      <p:pic>
        <p:nvPicPr>
          <p:cNvPr id="19" name="brick 2">
            <a:extLst>
              <a:ext uri="{FF2B5EF4-FFF2-40B4-BE49-F238E27FC236}">
                <a16:creationId xmlns:a16="http://schemas.microsoft.com/office/drawing/2014/main" xmlns="" id="{1700FF81-B4F6-4597-A7CF-49F57C9D3F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1469464"/>
            <a:ext cx="1070569" cy="107056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F0EC9DC-95EB-4C39-95B7-F77726EE99DD}"/>
              </a:ext>
            </a:extLst>
          </p:cNvPr>
          <p:cNvGrpSpPr/>
          <p:nvPr/>
        </p:nvGrpSpPr>
        <p:grpSpPr>
          <a:xfrm>
            <a:off x="1642202" y="2798727"/>
            <a:ext cx="1948491" cy="2055013"/>
            <a:chOff x="1662750" y="2887899"/>
            <a:chExt cx="1948491" cy="2055013"/>
          </a:xfrm>
        </p:grpSpPr>
        <p:sp>
          <p:nvSpPr>
            <p:cNvPr id="23" name="speechbubble">
              <a:extLst>
                <a:ext uri="{FF2B5EF4-FFF2-40B4-BE49-F238E27FC236}">
                  <a16:creationId xmlns:a16="http://schemas.microsoft.com/office/drawing/2014/main" xmlns="" id="{D32CE171-C5D3-4E0B-81F2-173BDFC0C9C4}"/>
                </a:ext>
              </a:extLst>
            </p:cNvPr>
            <p:cNvSpPr/>
            <p:nvPr/>
          </p:nvSpPr>
          <p:spPr>
            <a:xfrm>
              <a:off x="1662750" y="2887899"/>
              <a:ext cx="1948491" cy="2055013"/>
            </a:xfrm>
            <a:prstGeom prst="wedgeEllipseCallout">
              <a:avLst>
                <a:gd name="adj1" fmla="val -52759"/>
                <a:gd name="adj2" fmla="val -33105"/>
              </a:avLst>
            </a:prstGeom>
            <a:solidFill>
              <a:srgbClr val="FFFFFF"/>
            </a:solidFill>
            <a:ln w="28575">
              <a:solidFill>
                <a:srgbClr val="80C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">
              <a:extLst>
                <a:ext uri="{FF2B5EF4-FFF2-40B4-BE49-F238E27FC236}">
                  <a16:creationId xmlns:a16="http://schemas.microsoft.com/office/drawing/2014/main" xmlns="" id="{3AE7D3D3-4C0E-46C8-A75C-ABCC0D82E741}"/>
                </a:ext>
              </a:extLst>
            </p:cNvPr>
            <p:cNvSpPr/>
            <p:nvPr/>
          </p:nvSpPr>
          <p:spPr>
            <a:xfrm>
              <a:off x="1893731" y="3204283"/>
              <a:ext cx="1486527" cy="138499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>
                  <a:latin typeface="Twinkl" pitchFamily="50" charset="0"/>
                </a:rPr>
                <a:t>Click on the wheelbarrow to use bricks to measure the sunflower. </a:t>
              </a:r>
            </a:p>
          </p:txBody>
        </p:sp>
      </p:grpSp>
      <p:pic>
        <p:nvPicPr>
          <p:cNvPr id="21" name="brick 2">
            <a:extLst>
              <a:ext uri="{FF2B5EF4-FFF2-40B4-BE49-F238E27FC236}">
                <a16:creationId xmlns:a16="http://schemas.microsoft.com/office/drawing/2014/main" xmlns="" id="{2DD4DB89-7B28-4C80-9C2F-16613B276E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409762"/>
            <a:ext cx="1070569" cy="107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2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208 L -0.22796 0.00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75 -3.7037E-6 L -0.22865 -3.703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84 -3.7037E-6 L -0.22882 -3.7037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06 -0.00185 L -0.22882 0.001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84 -3.7037E-6 L -0.22882 -3.7037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129</TotalTime>
  <Words>355</Words>
  <Application>Microsoft Office PowerPoint</Application>
  <PresentationFormat>On-screen Show (4:3)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Twinkl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Liv Robson-Hughes</dc:creator>
  <cp:lastModifiedBy>Fiona Pirie</cp:lastModifiedBy>
  <cp:revision>36</cp:revision>
  <dcterms:created xsi:type="dcterms:W3CDTF">2020-04-28T12:44:28Z</dcterms:created>
  <dcterms:modified xsi:type="dcterms:W3CDTF">2020-05-14T09:34:27Z</dcterms:modified>
</cp:coreProperties>
</file>