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  <p:sldMasterId id="2147483710" r:id="rId4"/>
    <p:sldMasterId id="2147483722" r:id="rId5"/>
    <p:sldMasterId id="2147483734" r:id="rId6"/>
  </p:sldMasterIdLst>
  <p:notesMasterIdLst>
    <p:notesMasterId r:id="rId28"/>
  </p:notesMasterIdLst>
  <p:sldIdLst>
    <p:sldId id="272" r:id="rId7"/>
    <p:sldId id="276" r:id="rId8"/>
    <p:sldId id="273" r:id="rId9"/>
    <p:sldId id="274" r:id="rId10"/>
    <p:sldId id="275" r:id="rId11"/>
    <p:sldId id="279" r:id="rId12"/>
    <p:sldId id="277" r:id="rId13"/>
    <p:sldId id="278" r:id="rId14"/>
    <p:sldId id="280" r:id="rId15"/>
    <p:sldId id="283" r:id="rId16"/>
    <p:sldId id="281" r:id="rId17"/>
    <p:sldId id="282" r:id="rId18"/>
    <p:sldId id="284" r:id="rId19"/>
    <p:sldId id="288" r:id="rId20"/>
    <p:sldId id="285" r:id="rId21"/>
    <p:sldId id="286" r:id="rId22"/>
    <p:sldId id="287" r:id="rId23"/>
    <p:sldId id="293" r:id="rId24"/>
    <p:sldId id="292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2E947-1036-430B-B7D4-DDC98A5A3D61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0A590-0959-4496-8042-811FC0CD1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17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 txBox="1">
            <a:spLocks noGrp="1" noChangeArrowheads="1"/>
          </p:cNvSpPr>
          <p:nvPr/>
        </p:nvSpPr>
        <p:spPr bwMode="auto">
          <a:xfrm>
            <a:off x="3886201" y="8684246"/>
            <a:ext cx="2970213" cy="45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03" tIns="48001" rIns="96003" bIns="48001" anchor="b"/>
          <a:lstStyle>
            <a:lvl1pPr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258760C-4AA3-4028-823A-25EF4E9A4158}" type="slidenum">
              <a:rPr lang="en-GB" altLang="en-US" sz="1300"/>
              <a:pPr algn="r" eaLnBrk="1" hangingPunct="1"/>
              <a:t>1</a:t>
            </a:fld>
            <a:endParaRPr lang="en-GB" altLang="en-US" sz="1300" dirty="0"/>
          </a:p>
        </p:txBody>
      </p:sp>
      <p:sp>
        <p:nvSpPr>
          <p:cNvPr id="218115" name="Rectangle 7"/>
          <p:cNvSpPr txBox="1">
            <a:spLocks noGrp="1" noChangeArrowheads="1"/>
          </p:cNvSpPr>
          <p:nvPr/>
        </p:nvSpPr>
        <p:spPr bwMode="auto">
          <a:xfrm>
            <a:off x="3886201" y="8684246"/>
            <a:ext cx="2970213" cy="45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03" tIns="48001" rIns="96003" bIns="48001" anchor="b"/>
          <a:lstStyle>
            <a:lvl1pPr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923ECED-A3A1-4D9A-BA1D-C355EF6018D8}" type="slidenum">
              <a:rPr lang="en-GB" altLang="en-US" sz="1300"/>
              <a:pPr algn="r" eaLnBrk="1" hangingPunct="1"/>
              <a:t>1</a:t>
            </a:fld>
            <a:endParaRPr lang="en-GB" altLang="en-US" sz="1300" dirty="0"/>
          </a:p>
        </p:txBody>
      </p:sp>
      <p:sp>
        <p:nvSpPr>
          <p:cNvPr id="218116" name="Rectangle 7"/>
          <p:cNvSpPr txBox="1">
            <a:spLocks noGrp="1" noChangeArrowheads="1"/>
          </p:cNvSpPr>
          <p:nvPr/>
        </p:nvSpPr>
        <p:spPr bwMode="auto">
          <a:xfrm>
            <a:off x="3886201" y="8684246"/>
            <a:ext cx="2970213" cy="45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03" tIns="48001" rIns="96003" bIns="48001" anchor="b"/>
          <a:lstStyle>
            <a:lvl1pPr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9801B43-CE91-49CB-91DC-EE2AC492746F}" type="slidenum">
              <a:rPr lang="en-GB" altLang="en-US" sz="1300"/>
              <a:pPr algn="r" eaLnBrk="1" hangingPunct="1"/>
              <a:t>1</a:t>
            </a:fld>
            <a:endParaRPr lang="en-GB" altLang="en-US" sz="1300" dirty="0"/>
          </a:p>
        </p:txBody>
      </p:sp>
      <p:sp>
        <p:nvSpPr>
          <p:cNvPr id="2181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8119" name="Slide Number Placeholder 3"/>
          <p:cNvSpPr txBox="1">
            <a:spLocks noGrp="1"/>
          </p:cNvSpPr>
          <p:nvPr/>
        </p:nvSpPr>
        <p:spPr bwMode="auto">
          <a:xfrm>
            <a:off x="3886201" y="8684246"/>
            <a:ext cx="2970213" cy="45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03" tIns="48001" rIns="96003" bIns="48001" anchor="b"/>
          <a:lstStyle>
            <a:lvl1pPr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95DD2A-F840-47EF-B8F0-26DC3FE54510}" type="slidenum">
              <a:rPr lang="en-US" altLang="en-US" sz="1300"/>
              <a:pPr algn="r" eaLnBrk="1" hangingPunct="1"/>
              <a:t>1</a:t>
            </a:fld>
            <a:endParaRPr lang="en-US" alt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</p:grpSp>
      <p:sp>
        <p:nvSpPr>
          <p:cNvPr id="952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952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93B1D-A90B-4E85-8593-FA327CE79F9F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8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7358D-D8AC-4AEC-998F-0BC0BF5404D1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ABB6-D37C-43DA-B6C6-78248B691C68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8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A100-24AA-435E-A6A4-CDEA8A566A5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BBDD-3AF4-46A8-B806-D122081F70A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9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04B3-D899-4C80-AAE2-8C069BC24CA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56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777B-0B7C-4CA1-9727-52C2AC28A13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8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A96B-FD3C-446B-A9EF-3ABB0C68DA6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1A96-2637-4EA0-9A90-D7DE766A82C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054A-D34A-43D8-B53A-A8D16D7A98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2856-A279-4B6C-9EDB-CE7646E473F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5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3E336-76C1-47D8-88AB-99937F98EB98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8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838A-E81B-4359-83D5-D2CF333C478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57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B6CE-B8D8-443B-B3B0-95FE4705B98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5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8AEE-EE0A-4459-B3C2-DF5D1399D76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47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A100-24AA-435E-A6A4-CDEA8A566A5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37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BBDD-3AF4-46A8-B806-D122081F70A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2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04B3-D899-4C80-AAE2-8C069BC24CA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0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777B-0B7C-4CA1-9727-52C2AC28A13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9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A96B-FD3C-446B-A9EF-3ABB0C68DA6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86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1A96-2637-4EA0-9A90-D7DE766A82C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69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054A-D34A-43D8-B53A-A8D16D7A98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2471-C4C0-4C32-AF9F-5EAC55F2CA2E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6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2856-A279-4B6C-9EDB-CE7646E473F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76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838A-E81B-4359-83D5-D2CF333C478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53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B6CE-B8D8-443B-B3B0-95FE4705B98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09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8AEE-EE0A-4459-B3C2-DF5D1399D76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39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A100-24AA-435E-A6A4-CDEA8A566A5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9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BBDD-3AF4-46A8-B806-D122081F70A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48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04B3-D899-4C80-AAE2-8C069BC24CA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9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777B-0B7C-4CA1-9727-52C2AC28A13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9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A96B-FD3C-446B-A9EF-3ABB0C68DA6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84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1A96-2637-4EA0-9A90-D7DE766A82C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4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1B7E-AD75-4619-AD34-FF4597173135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1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054A-D34A-43D8-B53A-A8D16D7A98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2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2856-A279-4B6C-9EDB-CE7646E473F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1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838A-E81B-4359-83D5-D2CF333C478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7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B6CE-B8D8-443B-B3B0-95FE4705B98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7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8AEE-EE0A-4459-B3C2-DF5D1399D76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9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A100-24AA-435E-A6A4-CDEA8A566A5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9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BBDD-3AF4-46A8-B806-D122081F70A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34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04B3-D899-4C80-AAE2-8C069BC24CA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38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777B-0B7C-4CA1-9727-52C2AC28A13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76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A96B-FD3C-446B-A9EF-3ABB0C68DA6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6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0CD9-CDC4-4A1E-A81F-332372B323D3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68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1A96-2637-4EA0-9A90-D7DE766A82C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5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054A-D34A-43D8-B53A-A8D16D7A98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7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2856-A279-4B6C-9EDB-CE7646E473F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60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838A-E81B-4359-83D5-D2CF333C478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46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B6CE-B8D8-443B-B3B0-95FE4705B98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22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8AEE-EE0A-4459-B3C2-DF5D1399D76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38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A100-24AA-435E-A6A4-CDEA8A566A5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47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BBDD-3AF4-46A8-B806-D122081F70A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642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04B3-D899-4C80-AAE2-8C069BC24CA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84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777B-0B7C-4CA1-9727-52C2AC28A13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7753-8947-43FA-B12A-E4FC91F45E48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5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A96B-FD3C-446B-A9EF-3ABB0C68DA6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654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1A96-2637-4EA0-9A90-D7DE766A82C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49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054A-D34A-43D8-B53A-A8D16D7A98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78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2856-A279-4B6C-9EDB-CE7646E473F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0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838A-E81B-4359-83D5-D2CF333C478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35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B6CE-B8D8-443B-B3B0-95FE4705B98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82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8AEE-EE0A-4459-B3C2-DF5D1399D76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0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09FE8-F4EE-4D59-B976-3A1FDA083666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4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6CA-55C4-43C6-B6FF-9E9EA4FC11D2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0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B1F1-C09A-4959-8571-0F1BF9B5AFDB}" type="slidenum">
              <a:rPr lang="en-GB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 smtClean="0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6699"/>
                </a:solidFill>
              </a:endParaRPr>
            </a:p>
          </p:txBody>
        </p:sp>
      </p:grpSp>
      <p:sp>
        <p:nvSpPr>
          <p:cNvPr id="9425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425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9425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6699"/>
              </a:solidFill>
            </a:endParaRPr>
          </a:p>
        </p:txBody>
      </p:sp>
      <p:sp>
        <p:nvSpPr>
          <p:cNvPr id="9425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D479B-7CCF-44A8-B214-5FA2C55B9268}" type="slidenum">
              <a:rPr lang="en-GB" alt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D0BCB-BBF1-4EBB-823A-05DE4464DC36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9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D0BCB-BBF1-4EBB-823A-05DE4464DC36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7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D0BCB-BBF1-4EBB-823A-05DE4464DC36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0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D0BCB-BBF1-4EBB-823A-05DE4464DC36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D0BCB-BBF1-4EBB-823A-05DE4464DC36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3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E63ADA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12000" b="1" dirty="0" smtClean="0">
                <a:solidFill>
                  <a:srgbClr val="002060"/>
                </a:solidFill>
                <a:latin typeface="Comic Sans MS" pitchFamily="66" charset="0"/>
              </a:rPr>
              <a:t>English</a:t>
            </a:r>
            <a:endParaRPr lang="en-GB" altLang="en-US" sz="120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23" name="Picture 3" descr="Animated_book_worm_reading_book_hg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41767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endParaRPr lang="fr-FR" sz="12000" dirty="0" smtClean="0">
              <a:solidFill>
                <a:srgbClr val="0080D0"/>
              </a:solidFill>
              <a:latin typeface="Open Sans"/>
            </a:endParaRPr>
          </a:p>
          <a:p>
            <a:pPr>
              <a:defRPr/>
            </a:pPr>
            <a:r>
              <a:rPr lang="fr-FR" sz="12000" dirty="0" err="1" smtClean="0">
                <a:solidFill>
                  <a:srgbClr val="0080D0"/>
                </a:solidFill>
                <a:latin typeface="Open Sans"/>
              </a:rPr>
              <a:t>Cinquain</a:t>
            </a:r>
            <a:r>
              <a:rPr lang="en-GB" sz="12000" dirty="0"/>
              <a:t> </a:t>
            </a:r>
            <a:endParaRPr lang="en-GB" sz="12000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8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lvl="0" algn="l">
              <a:defRPr/>
            </a:pPr>
            <a:r>
              <a:rPr lang="fr-FR" sz="3600" dirty="0">
                <a:solidFill>
                  <a:srgbClr val="0080D0"/>
                </a:solidFill>
                <a:latin typeface="Open Sans"/>
              </a:rPr>
              <a:t>Line 1: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 1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word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  - 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noun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</a:t>
            </a:r>
            <a:r>
              <a:rPr lang="fr-FR" sz="2800" dirty="0">
                <a:solidFill>
                  <a:srgbClr val="00314A"/>
                </a:solidFill>
                <a:latin typeface="Open Sans"/>
              </a:rPr>
              <a:t>(2 syllables )</a:t>
            </a:r>
            <a:r>
              <a:rPr lang="fr-FR" sz="2800" dirty="0">
                <a:solidFill>
                  <a:srgbClr val="000000"/>
                </a:solidFill>
              </a:rPr>
              <a:t/>
            </a:r>
            <a:br>
              <a:rPr lang="fr-FR" sz="2800" dirty="0">
                <a:solidFill>
                  <a:srgbClr val="000000"/>
                </a:solidFill>
              </a:rPr>
            </a:br>
            <a:r>
              <a:rPr lang="fr-FR" sz="3600" dirty="0">
                <a:solidFill>
                  <a:srgbClr val="0080D0"/>
                </a:solidFill>
                <a:latin typeface="Open Sans"/>
              </a:rPr>
              <a:t>Line 2: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 2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words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– adjective </a:t>
            </a:r>
            <a:r>
              <a:rPr lang="fr-FR" sz="2800" dirty="0">
                <a:solidFill>
                  <a:srgbClr val="00314A"/>
                </a:solidFill>
                <a:latin typeface="Open Sans"/>
              </a:rPr>
              <a:t>(4 syllables) </a:t>
            </a:r>
            <a:r>
              <a:rPr lang="fr-FR" sz="5400" dirty="0">
                <a:solidFill>
                  <a:srgbClr val="000000"/>
                </a:solidFill>
              </a:rPr>
              <a:t/>
            </a:r>
            <a:br>
              <a:rPr lang="fr-FR" sz="5400" dirty="0">
                <a:solidFill>
                  <a:srgbClr val="000000"/>
                </a:solidFill>
              </a:rPr>
            </a:br>
            <a:r>
              <a:rPr lang="fr-FR" sz="3600" dirty="0">
                <a:solidFill>
                  <a:srgbClr val="0080D0"/>
                </a:solidFill>
                <a:latin typeface="Open Sans"/>
              </a:rPr>
              <a:t>Line 3: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 3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words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–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verbs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ending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in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ing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</a:t>
            </a:r>
            <a:r>
              <a:rPr lang="fr-FR" sz="2000" dirty="0">
                <a:solidFill>
                  <a:srgbClr val="00314A"/>
                </a:solidFill>
                <a:latin typeface="Open Sans"/>
              </a:rPr>
              <a:t>(6 syllables)</a:t>
            </a:r>
            <a:r>
              <a:rPr lang="fr-FR" sz="3600" dirty="0">
                <a:solidFill>
                  <a:srgbClr val="000000"/>
                </a:solidFill>
              </a:rPr>
              <a:t/>
            </a:r>
            <a:br>
              <a:rPr lang="fr-FR" sz="3600" dirty="0">
                <a:solidFill>
                  <a:srgbClr val="000000"/>
                </a:solidFill>
              </a:rPr>
            </a:br>
            <a:r>
              <a:rPr lang="fr-FR" sz="3600" dirty="0">
                <a:solidFill>
                  <a:srgbClr val="0080D0"/>
                </a:solidFill>
                <a:latin typeface="Open Sans"/>
              </a:rPr>
              <a:t>Line 4: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 4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words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– phrase </a:t>
            </a:r>
            <a:r>
              <a:rPr lang="fr-FR" sz="2800" dirty="0">
                <a:solidFill>
                  <a:srgbClr val="00314A"/>
                </a:solidFill>
                <a:latin typeface="Open Sans"/>
              </a:rPr>
              <a:t>(8 syllables)</a:t>
            </a:r>
            <a:endParaRPr lang="fr-FR" sz="3600" dirty="0">
              <a:solidFill>
                <a:srgbClr val="00314A"/>
              </a:solidFill>
              <a:latin typeface="Open Sans"/>
            </a:endParaRPr>
          </a:p>
          <a:p>
            <a:pPr lvl="0" algn="l">
              <a:defRPr/>
            </a:pPr>
            <a:r>
              <a:rPr lang="fr-FR" sz="3600" dirty="0">
                <a:solidFill>
                  <a:srgbClr val="0080D0"/>
                </a:solidFill>
                <a:latin typeface="Open Sans"/>
              </a:rPr>
              <a:t>Line 5: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1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word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  – </a:t>
            </a:r>
            <a:r>
              <a:rPr lang="fr-FR" sz="3600" dirty="0" err="1">
                <a:solidFill>
                  <a:srgbClr val="00314A"/>
                </a:solidFill>
                <a:latin typeface="Open Sans"/>
              </a:rPr>
              <a:t>noun</a:t>
            </a:r>
            <a:r>
              <a:rPr lang="fr-FR" sz="3600" dirty="0">
                <a:solidFill>
                  <a:srgbClr val="00314A"/>
                </a:solidFill>
                <a:latin typeface="Open Sans"/>
              </a:rPr>
              <a:t> </a:t>
            </a:r>
            <a:r>
              <a:rPr lang="fr-FR" sz="2800" dirty="0">
                <a:solidFill>
                  <a:srgbClr val="00314A"/>
                </a:solidFill>
                <a:latin typeface="Open Sans"/>
              </a:rPr>
              <a:t>(2 syllables)</a:t>
            </a:r>
            <a:endParaRPr lang="en-GB" sz="2800" dirty="0">
              <a:solidFill>
                <a:srgbClr val="000000"/>
              </a:solidFill>
              <a:latin typeface="AR HERMANN" panose="02000000000000000000" pitchFamily="2" charset="0"/>
            </a:endParaRPr>
          </a:p>
          <a:p>
            <a:pPr>
              <a:defRPr/>
            </a:pPr>
            <a:r>
              <a:rPr lang="en-GB" sz="7200" dirty="0" smtClean="0"/>
              <a:t> </a:t>
            </a:r>
            <a:endParaRPr lang="en-GB" sz="4400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9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4800" dirty="0" smtClean="0"/>
              <a:t>Cheetah</a:t>
            </a:r>
          </a:p>
          <a:p>
            <a:pPr>
              <a:defRPr/>
            </a:pPr>
            <a:r>
              <a:rPr lang="en-GB" sz="4800" dirty="0" smtClean="0"/>
              <a:t>Spotted Killer</a:t>
            </a:r>
          </a:p>
          <a:p>
            <a:pPr>
              <a:defRPr/>
            </a:pPr>
            <a:r>
              <a:rPr lang="en-GB" sz="4800" dirty="0" smtClean="0"/>
              <a:t>Running, Hunting, Fighting,</a:t>
            </a:r>
          </a:p>
          <a:p>
            <a:pPr>
              <a:defRPr/>
            </a:pPr>
            <a:r>
              <a:rPr lang="en-GB" sz="4800" dirty="0" smtClean="0"/>
              <a:t>Through the Grasslands of Africa</a:t>
            </a:r>
          </a:p>
          <a:p>
            <a:pPr>
              <a:defRPr/>
            </a:pPr>
            <a:r>
              <a:rPr lang="en-GB" sz="4800" dirty="0" smtClean="0"/>
              <a:t>Fast Cat</a:t>
            </a:r>
          </a:p>
          <a:p>
            <a:pPr>
              <a:defRPr/>
            </a:pPr>
            <a:r>
              <a:rPr lang="en-GB" sz="7200" dirty="0"/>
              <a:t> </a:t>
            </a:r>
            <a:endParaRPr lang="en-GB" sz="4400" dirty="0">
              <a:latin typeface="AR HERMANN" panose="02000000000000000000" pitchFamily="2" charset="0"/>
            </a:endParaRP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21163"/>
            <a:ext cx="37798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3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fr-FR" sz="100" dirty="0" smtClean="0">
                <a:solidFill>
                  <a:srgbClr val="0080D0"/>
                </a:solidFill>
                <a:latin typeface="Open Sans"/>
              </a:rPr>
              <a:t>Y</a:t>
            </a:r>
          </a:p>
          <a:p>
            <a:pPr>
              <a:defRPr/>
            </a:pPr>
            <a:endParaRPr lang="fr-FR" sz="100" dirty="0" smtClean="0">
              <a:solidFill>
                <a:srgbClr val="0080D0"/>
              </a:solidFill>
              <a:latin typeface="Ope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7811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96752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Lollies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Chewy, Yummy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Buying, Biting, Enjoying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 Love Eating Them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Cold!</a:t>
            </a:r>
            <a:endParaRPr lang="en-GB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8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66CC"/>
          </a:solidFill>
        </p:spPr>
        <p:txBody>
          <a:bodyPr/>
          <a:lstStyle/>
          <a:p>
            <a:endParaRPr lang="en-GB" altLang="en-US" dirty="0" smtClean="0">
              <a:solidFill>
                <a:srgbClr val="0080D0"/>
              </a:solidFill>
              <a:latin typeface="Open Sans"/>
            </a:endParaRPr>
          </a:p>
          <a:p>
            <a:r>
              <a:rPr lang="en-GB" altLang="en-US" sz="7200" dirty="0" smtClean="0">
                <a:solidFill>
                  <a:srgbClr val="0080D0"/>
                </a:solidFill>
                <a:latin typeface="Arial Rounded MT Bold" panose="020F0704030504030204" pitchFamily="34" charset="0"/>
              </a:rPr>
              <a:t>DIAMANTE </a:t>
            </a:r>
          </a:p>
          <a:p>
            <a:r>
              <a:rPr lang="en-GB" altLang="en-US" sz="1600" dirty="0" smtClean="0">
                <a:solidFill>
                  <a:srgbClr val="0080D0"/>
                </a:solidFill>
                <a:latin typeface="Arial Rounded MT Bold" panose="020F0704030504030204" pitchFamily="34" charset="0"/>
              </a:rPr>
              <a:t>(Must be in the shape of a diamond when written)</a:t>
            </a:r>
          </a:p>
          <a:p>
            <a:endParaRPr lang="en-GB" altLang="en-US" sz="1600" dirty="0">
              <a:solidFill>
                <a:srgbClr val="0080D0"/>
              </a:solidFill>
              <a:latin typeface="Arial Rounded MT Bold" panose="020F0704030504030204" pitchFamily="34" charset="0"/>
            </a:endParaRPr>
          </a:p>
          <a:p>
            <a:endParaRPr lang="en-GB" altLang="en-US" sz="1600" dirty="0" smtClean="0">
              <a:latin typeface="Arial Rounded MT Bold" panose="020F07040305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860032" y="2952864"/>
            <a:ext cx="2808312" cy="1412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67744" y="2955534"/>
            <a:ext cx="2592288" cy="14279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7744" y="4383506"/>
            <a:ext cx="2736304" cy="15733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04048" y="4375932"/>
            <a:ext cx="2664296" cy="15733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1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66CC"/>
          </a:solidFill>
        </p:spPr>
        <p:txBody>
          <a:bodyPr/>
          <a:lstStyle/>
          <a:p>
            <a:endParaRPr lang="en-GB" altLang="en-US" dirty="0" smtClean="0">
              <a:solidFill>
                <a:srgbClr val="0080D0"/>
              </a:solidFill>
              <a:latin typeface="Open Sans"/>
            </a:endParaRPr>
          </a:p>
          <a:p>
            <a:r>
              <a:rPr lang="en-GB" altLang="en-US" dirty="0" smtClean="0">
                <a:solidFill>
                  <a:srgbClr val="0080D0"/>
                </a:solidFill>
                <a:latin typeface="Open Sans"/>
              </a:rPr>
              <a:t>Line 1: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 Beginning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subject - noun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80D0"/>
                </a:solidFill>
                <a:latin typeface="Open Sans"/>
              </a:rPr>
              <a:t>Line 2: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 Two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adjectives about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line 1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80D0"/>
                </a:solidFill>
                <a:latin typeface="Open Sans"/>
              </a:rPr>
              <a:t>Line 3: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 Three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verbs about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line 1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80D0"/>
                </a:solidFill>
                <a:latin typeface="Open Sans"/>
              </a:rPr>
              <a:t>Line 4: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 A short phrase about line 1, a short phrase about line 7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80D0"/>
                </a:solidFill>
                <a:latin typeface="Open Sans"/>
              </a:rPr>
              <a:t>Line 5: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 Three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verbs about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line 7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80D0"/>
                </a:solidFill>
                <a:latin typeface="Open Sans"/>
              </a:rPr>
              <a:t>Line 6: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 Two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adjectives about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line 7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80D0"/>
                </a:solidFill>
                <a:latin typeface="Open Sans"/>
              </a:rPr>
              <a:t>Line 7: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 End </a:t>
            </a: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subject - noun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7718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66CC"/>
          </a:solidFill>
        </p:spPr>
        <p:txBody>
          <a:bodyPr/>
          <a:lstStyle/>
          <a:p>
            <a:endParaRPr lang="en-GB" altLang="en-US" dirty="0" smtClean="0">
              <a:solidFill>
                <a:srgbClr val="00314A"/>
              </a:solidFill>
              <a:latin typeface="Open Sans"/>
            </a:endParaRPr>
          </a:p>
          <a:p>
            <a:endParaRPr lang="en-GB" altLang="en-US" dirty="0" smtClean="0">
              <a:solidFill>
                <a:srgbClr val="00314A"/>
              </a:solidFill>
              <a:latin typeface="Open Sans"/>
            </a:endParaRPr>
          </a:p>
          <a:p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Bike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Shiny, quiet,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Pedalling, spinning, weaving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Whizzing round corners, zooming along roads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Racing, roaring, speeding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Fast, loud,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00314A"/>
                </a:solidFill>
                <a:latin typeface="Open Sans"/>
              </a:rPr>
              <a:t>Car</a:t>
            </a:r>
            <a:endParaRPr lang="en-GB" altLang="en-US" dirty="0" smtClean="0">
              <a:solidFill>
                <a:srgbClr val="0080D0"/>
              </a:solidFill>
              <a:latin typeface="Open Sans"/>
            </a:endParaRPr>
          </a:p>
        </p:txBody>
      </p:sp>
      <p:pic>
        <p:nvPicPr>
          <p:cNvPr id="2273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1558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25950"/>
            <a:ext cx="35909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71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ubtitle 2"/>
          <p:cNvSpPr>
            <a:spLocks noGrp="1"/>
          </p:cNvSpPr>
          <p:nvPr>
            <p:ph type="subTitle" idx="1"/>
          </p:nvPr>
        </p:nvSpPr>
        <p:spPr>
          <a:xfrm>
            <a:off x="9525" y="-100013"/>
            <a:ext cx="9144000" cy="6858001"/>
          </a:xfrm>
        </p:spPr>
        <p:txBody>
          <a:bodyPr/>
          <a:lstStyle/>
          <a:p>
            <a:endParaRPr lang="en-GB" altLang="en-US" smtClean="0">
              <a:solidFill>
                <a:srgbClr val="00314A"/>
              </a:solidFill>
              <a:latin typeface="Open Sans"/>
            </a:endParaRPr>
          </a:p>
          <a:p>
            <a:endParaRPr lang="en-GB" altLang="en-US" smtClean="0">
              <a:solidFill>
                <a:srgbClr val="00314A"/>
              </a:solidFill>
              <a:latin typeface="Open Sans"/>
            </a:endParaRPr>
          </a:p>
        </p:txBody>
      </p:sp>
      <p:sp>
        <p:nvSpPr>
          <p:cNvPr id="228355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809452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4000" dirty="0" smtClean="0">
              <a:solidFill>
                <a:srgbClr val="000000"/>
              </a:solidFill>
              <a:latin typeface="Berlin Sans FB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Berlin Sans FB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 smtClean="0">
                <a:solidFill>
                  <a:srgbClr val="000000"/>
                </a:solidFill>
                <a:latin typeface="Berlin Sans FB" pitchFamily="34" charset="0"/>
              </a:rPr>
              <a:t>Lion</a:t>
            </a:r>
            <a:endParaRPr lang="en-GB" altLang="en-US" sz="4000" dirty="0" smtClean="0">
              <a:solidFill>
                <a:srgbClr val="000000"/>
              </a:solidFill>
              <a:latin typeface="Berlin Sans FB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 smtClean="0">
                <a:solidFill>
                  <a:srgbClr val="000000"/>
                </a:solidFill>
                <a:latin typeface="Berlin Sans FB" pitchFamily="34" charset="0"/>
              </a:rPr>
              <a:t>Handsome, Proud,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 smtClean="0">
                <a:solidFill>
                  <a:srgbClr val="000000"/>
                </a:solidFill>
                <a:latin typeface="Berlin Sans FB" pitchFamily="34" charset="0"/>
              </a:rPr>
              <a:t>Roaring, Snarling, Prowling,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 smtClean="0">
                <a:solidFill>
                  <a:srgbClr val="000000"/>
                </a:solidFill>
                <a:latin typeface="Berlin Sans FB" pitchFamily="34" charset="0"/>
              </a:rPr>
              <a:t>Mane, Muscle,      Fleece, Fluffy,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 smtClean="0">
                <a:solidFill>
                  <a:srgbClr val="000000"/>
                </a:solidFill>
                <a:latin typeface="Berlin Sans FB" pitchFamily="34" charset="0"/>
              </a:rPr>
              <a:t>Bleating, Leaping, Grazing,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 smtClean="0">
                <a:solidFill>
                  <a:srgbClr val="000000"/>
                </a:solidFill>
                <a:latin typeface="Berlin Sans FB" pitchFamily="34" charset="0"/>
              </a:rPr>
              <a:t>Meek, Gentle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 smtClean="0">
                <a:solidFill>
                  <a:srgbClr val="000000"/>
                </a:solidFill>
                <a:latin typeface="Berlin Sans FB" pitchFamily="34" charset="0"/>
              </a:rPr>
              <a:t>Lamb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Berlin Sans FB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4000" dirty="0" smtClean="0">
              <a:solidFill>
                <a:srgbClr val="000000"/>
              </a:solidFill>
              <a:latin typeface="Berlin Sans FB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Berlin Sans FB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4000" dirty="0" smtClean="0">
              <a:solidFill>
                <a:srgbClr val="000000"/>
              </a:solidFill>
              <a:latin typeface="Berlin Sans FB" pitchFamily="34" charset="0"/>
            </a:endParaRPr>
          </a:p>
        </p:txBody>
      </p:sp>
      <p:pic>
        <p:nvPicPr>
          <p:cNvPr id="228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29273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43462"/>
            <a:ext cx="29400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6699FF"/>
          </a:solidFill>
        </p:spPr>
        <p:txBody>
          <a:bodyPr/>
          <a:lstStyle/>
          <a:p>
            <a:endParaRPr lang="en-GB" altLang="en-US" sz="7200" dirty="0" smtClean="0">
              <a:latin typeface="Arial Rounded MT Bold" panose="020F0704030504030204" pitchFamily="34" charset="0"/>
            </a:endParaRPr>
          </a:p>
          <a:p>
            <a:r>
              <a:rPr lang="en-GB" altLang="en-US" sz="7200" dirty="0" smtClean="0">
                <a:latin typeface="Arial Rounded MT Bold" panose="020F0704030504030204" pitchFamily="34" charset="0"/>
              </a:rPr>
              <a:t>Quatrain</a:t>
            </a:r>
            <a:endParaRPr lang="en-GB" altLang="en-US" sz="72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2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6699FF"/>
          </a:solidFill>
        </p:spPr>
        <p:txBody>
          <a:bodyPr/>
          <a:lstStyle/>
          <a:p>
            <a:r>
              <a:rPr lang="en-GB" altLang="en-US" sz="4000" dirty="0" smtClean="0">
                <a:latin typeface="Arial Rounded MT Bold" panose="020F0704030504030204" pitchFamily="34" charset="0"/>
              </a:rPr>
              <a:t>4 lines of poetry</a:t>
            </a:r>
          </a:p>
          <a:p>
            <a:endParaRPr lang="en-GB" altLang="en-US" sz="4000" dirty="0">
              <a:latin typeface="Arial Rounded MT Bold" panose="020F0704030504030204" pitchFamily="34" charset="0"/>
            </a:endParaRPr>
          </a:p>
          <a:p>
            <a:r>
              <a:rPr lang="en-GB" altLang="en-US" sz="4000" dirty="0" smtClean="0">
                <a:latin typeface="Arial Rounded MT Bold" panose="020F0704030504030204" pitchFamily="34" charset="0"/>
              </a:rPr>
              <a:t>Lines 1 and 3 must rhyme</a:t>
            </a:r>
          </a:p>
          <a:p>
            <a:r>
              <a:rPr lang="en-GB" altLang="en-US" sz="4000" dirty="0" smtClean="0">
                <a:latin typeface="Arial Rounded MT Bold" panose="020F0704030504030204" pitchFamily="34" charset="0"/>
              </a:rPr>
              <a:t>Lines 2 and 4 must rhyme</a:t>
            </a:r>
            <a:endParaRPr lang="en-GB" altLang="en-US" sz="40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2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88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en-GB" sz="12000" dirty="0" smtClean="0">
              <a:latin typeface="AR HERMANN" panose="02000000000000000000" pitchFamily="2" charset="0"/>
            </a:endParaRPr>
          </a:p>
          <a:p>
            <a:pPr>
              <a:defRPr/>
            </a:pPr>
            <a:r>
              <a:rPr lang="en-GB" sz="12000" dirty="0" smtClean="0">
                <a:latin typeface="AR HERMANN" panose="02000000000000000000" pitchFamily="2" charset="0"/>
              </a:rPr>
              <a:t>Haiku </a:t>
            </a:r>
            <a:endParaRPr lang="en-GB" sz="12000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75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6699FF"/>
          </a:solidFill>
        </p:spPr>
        <p:txBody>
          <a:bodyPr/>
          <a:lstStyle/>
          <a:p>
            <a:endParaRPr lang="en-GB" altLang="en-US" smtClean="0"/>
          </a:p>
          <a:p>
            <a:r>
              <a:rPr lang="en-GB" altLang="en-US" smtClean="0"/>
              <a:t>The alligator chased his tail,</a:t>
            </a:r>
          </a:p>
          <a:p>
            <a:r>
              <a:rPr lang="en-GB" altLang="en-US" smtClean="0"/>
              <a:t>Which hit him in the snout,</a:t>
            </a:r>
          </a:p>
          <a:p>
            <a:r>
              <a:rPr lang="en-GB" altLang="en-US" smtClean="0"/>
              <a:t>He let out a great big wail,</a:t>
            </a:r>
          </a:p>
          <a:p>
            <a:r>
              <a:rPr lang="en-GB" altLang="en-US" smtClean="0"/>
              <a:t>And turned inside out.</a:t>
            </a:r>
          </a:p>
        </p:txBody>
      </p:sp>
      <p:pic>
        <p:nvPicPr>
          <p:cNvPr id="2467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437673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0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6699FF"/>
          </a:solidFill>
        </p:spPr>
        <p:txBody>
          <a:bodyPr/>
          <a:lstStyle/>
          <a:p>
            <a:endParaRPr lang="en-GB" altLang="en-US" dirty="0" smtClean="0">
              <a:latin typeface="Arial Rounded MT Bold" panose="020F0704030504030204" pitchFamily="34" charset="0"/>
            </a:endParaRPr>
          </a:p>
          <a:p>
            <a:endParaRPr lang="en-GB" altLang="en-US" dirty="0">
              <a:latin typeface="Arial Rounded MT Bold" panose="020F0704030504030204" pitchFamily="34" charset="0"/>
            </a:endParaRPr>
          </a:p>
          <a:p>
            <a:endParaRPr lang="en-GB" altLang="en-US" dirty="0" smtClean="0">
              <a:latin typeface="Arial Rounded MT Bold" panose="020F0704030504030204" pitchFamily="34" charset="0"/>
            </a:endParaRPr>
          </a:p>
          <a:p>
            <a:endParaRPr lang="en-GB" altLang="en-US" dirty="0" smtClean="0">
              <a:latin typeface="Arial Rounded MT Bold" panose="020F0704030504030204" pitchFamily="34" charset="0"/>
            </a:endParaRPr>
          </a:p>
          <a:p>
            <a:r>
              <a:rPr lang="en-GB" altLang="en-US" dirty="0" smtClean="0">
                <a:latin typeface="Arial Rounded MT Bold" panose="020F0704030504030204" pitchFamily="34" charset="0"/>
              </a:rPr>
              <a:t>Once there was a white and brown cat,</a:t>
            </a:r>
          </a:p>
          <a:p>
            <a:r>
              <a:rPr lang="en-GB" altLang="en-US" dirty="0" smtClean="0">
                <a:latin typeface="Arial Rounded MT Bold" panose="020F0704030504030204" pitchFamily="34" charset="0"/>
              </a:rPr>
              <a:t>That liked to eat a lot of mice,</a:t>
            </a:r>
          </a:p>
          <a:p>
            <a:r>
              <a:rPr lang="en-GB" altLang="en-US" dirty="0" smtClean="0">
                <a:latin typeface="Arial Rounded MT Bold" panose="020F0704030504030204" pitchFamily="34" charset="0"/>
              </a:rPr>
              <a:t>He got all round and fat,</a:t>
            </a:r>
          </a:p>
          <a:p>
            <a:r>
              <a:rPr lang="en-GB" altLang="en-US" dirty="0" smtClean="0">
                <a:latin typeface="Arial Rounded MT Bold" panose="020F0704030504030204" pitchFamily="34" charset="0"/>
              </a:rPr>
              <a:t>Because they tasted so nice.</a:t>
            </a:r>
          </a:p>
          <a:p>
            <a:endParaRPr lang="en-GB" altLang="en-US" dirty="0" smtClean="0">
              <a:latin typeface="Arial Rounded MT Bold" panose="020F0704030504030204" pitchFamily="34" charset="0"/>
            </a:endParaRPr>
          </a:p>
        </p:txBody>
      </p:sp>
      <p:pic>
        <p:nvPicPr>
          <p:cNvPr id="68614" name="Picture 6" descr="Raton gif 1 » GIF Images Downloa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22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2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88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8000" dirty="0" smtClean="0">
                <a:latin typeface="AR HERMANN" panose="02000000000000000000" pitchFamily="2" charset="0"/>
              </a:rPr>
              <a:t>A haiku has a structure of</a:t>
            </a:r>
          </a:p>
          <a:p>
            <a:pPr>
              <a:defRPr/>
            </a:pPr>
            <a:r>
              <a:rPr lang="en-GB" sz="8000" dirty="0" smtClean="0">
                <a:latin typeface="AR HERMANN" panose="02000000000000000000" pitchFamily="2" charset="0"/>
              </a:rPr>
              <a:t>5 syllables</a:t>
            </a:r>
          </a:p>
          <a:p>
            <a:pPr>
              <a:defRPr/>
            </a:pPr>
            <a:r>
              <a:rPr lang="en-GB" sz="8000" dirty="0" smtClean="0">
                <a:latin typeface="AR HERMANN" panose="02000000000000000000" pitchFamily="2" charset="0"/>
              </a:rPr>
              <a:t>7 syllables </a:t>
            </a:r>
          </a:p>
          <a:p>
            <a:pPr>
              <a:defRPr/>
            </a:pPr>
            <a:r>
              <a:rPr lang="en-GB" sz="8000" dirty="0" smtClean="0">
                <a:latin typeface="AR HERMANN" panose="02000000000000000000" pitchFamily="2" charset="0"/>
              </a:rPr>
              <a:t>5 syllables </a:t>
            </a:r>
          </a:p>
          <a:p>
            <a:pPr>
              <a:defRPr/>
            </a:pPr>
            <a:endParaRPr lang="en-GB" sz="10000" dirty="0" smtClean="0">
              <a:latin typeface="AR HERMANN" panose="02000000000000000000" pitchFamily="2" charset="0"/>
            </a:endParaRPr>
          </a:p>
          <a:p>
            <a:pPr>
              <a:defRPr/>
            </a:pPr>
            <a:endParaRPr lang="en-GB" sz="10000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8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88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dirty="0"/>
              <a:t>Green and speckled legs,</a:t>
            </a:r>
            <a:br>
              <a:rPr lang="en-GB" sz="5400" dirty="0"/>
            </a:br>
            <a:r>
              <a:rPr lang="en-GB" sz="5400" dirty="0"/>
              <a:t>Hop on logs and lily pads</a:t>
            </a:r>
            <a:br>
              <a:rPr lang="en-GB" sz="5400" dirty="0"/>
            </a:br>
            <a:r>
              <a:rPr lang="en-GB" sz="5400" dirty="0"/>
              <a:t>Splash in cool water</a:t>
            </a:r>
            <a:r>
              <a:rPr lang="en-GB" sz="5400" dirty="0" smtClean="0"/>
              <a:t>.</a:t>
            </a:r>
          </a:p>
          <a:p>
            <a:pPr>
              <a:defRPr/>
            </a:pPr>
            <a:endParaRPr lang="en-GB" sz="5400" dirty="0" smtClean="0">
              <a:latin typeface="AR HERMANN" panose="02000000000000000000" pitchFamily="2" charset="0"/>
            </a:endParaRPr>
          </a:p>
          <a:p>
            <a:pPr>
              <a:defRPr/>
            </a:pPr>
            <a:endParaRPr lang="en-GB" sz="55600" dirty="0">
              <a:latin typeface="AR HERMANN" panose="02000000000000000000" pitchFamily="2" charset="0"/>
            </a:endParaRP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57563"/>
            <a:ext cx="44275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7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88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dirty="0" smtClean="0"/>
              <a:t>A little monkey,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Wanting to find some berries, Watch out here’s tiger!</a:t>
            </a:r>
          </a:p>
          <a:p>
            <a:pPr>
              <a:defRPr/>
            </a:pPr>
            <a:endParaRPr lang="en-GB" sz="5400" dirty="0" smtClean="0">
              <a:latin typeface="AR HERMANN" panose="02000000000000000000" pitchFamily="2" charset="0"/>
            </a:endParaRPr>
          </a:p>
          <a:p>
            <a:pPr>
              <a:defRPr/>
            </a:pPr>
            <a:endParaRPr lang="en-GB" sz="55600" dirty="0">
              <a:latin typeface="AR HERMANN" panose="02000000000000000000" pitchFamily="2" charset="0"/>
            </a:endParaRP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46392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11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>
              <a:defRPr/>
            </a:pPr>
            <a:endParaRPr lang="fr-FR" sz="12000" dirty="0" smtClean="0"/>
          </a:p>
          <a:p>
            <a:pPr>
              <a:defRPr/>
            </a:pPr>
            <a:r>
              <a:rPr lang="fr-FR" sz="12000" dirty="0" smtClean="0"/>
              <a:t>Tanka</a:t>
            </a:r>
            <a:endParaRPr lang="en-GB" sz="12000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2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fr-FR" sz="7200" dirty="0" smtClean="0"/>
              <a:t> Line </a:t>
            </a:r>
            <a:r>
              <a:rPr lang="fr-FR" sz="7200" dirty="0"/>
              <a:t>1 – 5 syllables </a:t>
            </a:r>
            <a:br>
              <a:rPr lang="fr-FR" sz="7200" dirty="0"/>
            </a:br>
            <a:r>
              <a:rPr lang="fr-FR" sz="7200" dirty="0"/>
              <a:t> Line 2 – 7 syllables </a:t>
            </a:r>
            <a:br>
              <a:rPr lang="fr-FR" sz="7200" dirty="0"/>
            </a:br>
            <a:r>
              <a:rPr lang="fr-FR" sz="7200" dirty="0"/>
              <a:t> Line 3 – 5 syllables </a:t>
            </a:r>
            <a:br>
              <a:rPr lang="fr-FR" sz="7200" dirty="0"/>
            </a:br>
            <a:r>
              <a:rPr lang="fr-FR" sz="7200" dirty="0"/>
              <a:t> Line 4 – 7 syllables </a:t>
            </a:r>
            <a:br>
              <a:rPr lang="fr-FR" sz="7200" dirty="0"/>
            </a:br>
            <a:r>
              <a:rPr lang="fr-FR" sz="7200" dirty="0"/>
              <a:t> Line 5 – 7 syllables</a:t>
            </a:r>
            <a:endParaRPr lang="en-GB" sz="7200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6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7200" dirty="0"/>
              <a:t> </a:t>
            </a:r>
            <a:r>
              <a:rPr lang="en-GB" sz="4400" dirty="0"/>
              <a:t>I love my kitten. </a:t>
            </a:r>
            <a:br>
              <a:rPr lang="en-GB" sz="4400" dirty="0"/>
            </a:br>
            <a:r>
              <a:rPr lang="en-GB" sz="4400" dirty="0" smtClean="0"/>
              <a:t>She </a:t>
            </a:r>
            <a:r>
              <a:rPr lang="en-GB" sz="4400" dirty="0"/>
              <a:t>is so little and cute. </a:t>
            </a:r>
            <a:br>
              <a:rPr lang="en-GB" sz="4400" dirty="0"/>
            </a:br>
            <a:r>
              <a:rPr lang="en-GB" sz="4400" dirty="0" smtClean="0"/>
              <a:t>She </a:t>
            </a:r>
            <a:r>
              <a:rPr lang="en-GB" sz="4400" dirty="0"/>
              <a:t>has a pink tongue, </a:t>
            </a:r>
            <a:br>
              <a:rPr lang="en-GB" sz="4400" dirty="0"/>
            </a:br>
            <a:r>
              <a:rPr lang="en-GB" sz="4400" dirty="0" smtClean="0"/>
              <a:t>And </a:t>
            </a:r>
            <a:r>
              <a:rPr lang="en-GB" sz="4400" dirty="0"/>
              <a:t>lots of long whiskers too. </a:t>
            </a:r>
            <a:br>
              <a:rPr lang="en-GB" sz="4400" dirty="0"/>
            </a:br>
            <a:r>
              <a:rPr lang="en-GB" sz="4400" dirty="0" smtClean="0"/>
              <a:t>She </a:t>
            </a:r>
            <a:r>
              <a:rPr lang="en-GB" sz="4400" dirty="0"/>
              <a:t>purrs when I stroke her back.</a:t>
            </a:r>
            <a:endParaRPr lang="en-GB" sz="4400" dirty="0">
              <a:latin typeface="AR HERMANN" panose="02000000000000000000" pitchFamily="2" charset="0"/>
            </a:endParaRP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21163"/>
            <a:ext cx="38957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0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7200" dirty="0"/>
              <a:t> </a:t>
            </a:r>
            <a:endParaRPr lang="en-GB" sz="4400" dirty="0">
              <a:latin typeface="AR HERMAN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1" y="332656"/>
            <a:ext cx="889761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41277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With the trees swaying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Birds can fly from tree to tree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As it slows birds flow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With the leaves staying on trees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Keeping the birds wide awake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17468"/>
      </p:ext>
    </p:extLst>
  </p:cSld>
  <p:clrMapOvr>
    <a:masterClrMapping/>
  </p:clrMapOvr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217</Words>
  <Application>Microsoft Office PowerPoint</Application>
  <PresentationFormat>On-screen Show (4:3)</PresentationFormat>
  <Paragraphs>78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Balloons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2020-04-28T08:54:24Z</dcterms:created>
  <dcterms:modified xsi:type="dcterms:W3CDTF">2020-04-29T11:46:14Z</dcterms:modified>
</cp:coreProperties>
</file>