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2"/>
  </p:notesMasterIdLst>
  <p:handoutMasterIdLst>
    <p:handoutMasterId r:id="rId13"/>
  </p:handoutMasterIdLst>
  <p:sldIdLst>
    <p:sldId id="291" r:id="rId2"/>
    <p:sldId id="292" r:id="rId3"/>
    <p:sldId id="293" r:id="rId4"/>
    <p:sldId id="281" r:id="rId5"/>
    <p:sldId id="283" r:id="rId6"/>
    <p:sldId id="284" r:id="rId7"/>
    <p:sldId id="285" r:id="rId8"/>
    <p:sldId id="287" r:id="rId9"/>
    <p:sldId id="289" r:id="rId10"/>
    <p:sldId id="290"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Comic Sans MS" panose="030F0702030302020204" pitchFamily="66" charset="0"/>
      <p:regular r:id="rId18"/>
      <p:bold r:id="rId19"/>
      <p:italic r:id="rId20"/>
      <p:boldItalic r:id="rId21"/>
    </p:embeddedFont>
    <p:embeddedFont>
      <p:font typeface="Garamond" panose="02020404030301010803" pitchFamily="18" charset="0"/>
      <p:regular r:id="rId22"/>
      <p:bold r:id="rId23"/>
      <p:italic r:id="rId24"/>
    </p:embeddedFont>
    <p:embeddedFont>
      <p:font typeface="Twinkl" panose="020B060402020202020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7B2C"/>
    <a:srgbClr val="699329"/>
    <a:srgbClr val="41A168"/>
    <a:srgbClr val="9E683B"/>
    <a:srgbClr val="00743A"/>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showGuides="1">
      <p:cViewPr varScale="1">
        <p:scale>
          <a:sx n="73" d="100"/>
          <a:sy n="73" d="100"/>
        </p:scale>
        <p:origin x="1116"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twinkl.co.uk/resources/keystage2-ks2/ks2-topics/animals-ks2-topics" TargetMode="External"/><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twinkl.co.uk/resources/keystage2-ks2/ks2-topics/animals-ks2-topics" TargetMode="External"/><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3983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50112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7490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5430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86514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3397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7974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8987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789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018791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60273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360838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347887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18759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64185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58922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382481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116436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4310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74544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2315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3885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7533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12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78180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32">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32">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2/24/2021</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817529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61" r:id="rId26"/>
    <p:sldLayoutId id="2147483667" r:id="rId27"/>
    <p:sldLayoutId id="2147483663" r:id="rId28"/>
    <p:sldLayoutId id="2147483666" r:id="rId29"/>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449" y="2438324"/>
            <a:ext cx="8220075" cy="994306"/>
          </a:xfrm>
        </p:spPr>
        <p:txBody>
          <a:bodyPr/>
          <a:lstStyle/>
          <a:p>
            <a:r>
              <a:rPr lang="en-GB" u="sng" dirty="0" smtClean="0">
                <a:latin typeface="Comic Sans MS" panose="030F0702030302020204" pitchFamily="66" charset="0"/>
              </a:rPr>
              <a:t>Friday 5</a:t>
            </a:r>
            <a:r>
              <a:rPr lang="en-GB" u="sng" baseline="30000" dirty="0" smtClean="0">
                <a:latin typeface="Comic Sans MS" panose="030F0702030302020204" pitchFamily="66" charset="0"/>
              </a:rPr>
              <a:t>th</a:t>
            </a:r>
            <a:r>
              <a:rPr lang="en-GB" u="sng" dirty="0" smtClean="0">
                <a:latin typeface="Comic Sans MS" panose="030F0702030302020204" pitchFamily="66" charset="0"/>
              </a:rPr>
              <a:t> March 2021</a:t>
            </a:r>
            <a:br>
              <a:rPr lang="en-GB" u="sng" dirty="0" smtClean="0">
                <a:latin typeface="Comic Sans MS" panose="030F0702030302020204" pitchFamily="66" charset="0"/>
              </a:rPr>
            </a:br>
            <a:r>
              <a:rPr lang="en-GB" u="sng" dirty="0">
                <a:latin typeface="Comic Sans MS" panose="030F0702030302020204" pitchFamily="66" charset="0"/>
              </a:rPr>
              <a:t/>
            </a:r>
            <a:br>
              <a:rPr lang="en-GB" u="sng" dirty="0">
                <a:latin typeface="Comic Sans MS" panose="030F0702030302020204" pitchFamily="66" charset="0"/>
              </a:rPr>
            </a:br>
            <a:r>
              <a:rPr lang="en-GB" u="sng" dirty="0" smtClean="0">
                <a:latin typeface="Comic Sans MS" panose="030F0702030302020204" pitchFamily="66" charset="0"/>
              </a:rPr>
              <a:t>Book Week </a:t>
            </a:r>
            <a:br>
              <a:rPr lang="en-GB" u="sng" dirty="0" smtClean="0">
                <a:latin typeface="Comic Sans MS" panose="030F0702030302020204" pitchFamily="66" charset="0"/>
              </a:rPr>
            </a:br>
            <a:r>
              <a:rPr lang="en-GB" u="sng" dirty="0">
                <a:latin typeface="Comic Sans MS" panose="030F0702030302020204" pitchFamily="66" charset="0"/>
              </a:rPr>
              <a:t/>
            </a:r>
            <a:br>
              <a:rPr lang="en-GB" u="sng" dirty="0">
                <a:latin typeface="Comic Sans MS" panose="030F0702030302020204" pitchFamily="66" charset="0"/>
              </a:rPr>
            </a:br>
            <a:r>
              <a:rPr lang="en-GB" u="sng" dirty="0" smtClean="0">
                <a:latin typeface="Comic Sans MS" panose="030F0702030302020204" pitchFamily="66" charset="0"/>
              </a:rPr>
              <a:t>Final Task </a:t>
            </a:r>
            <a:endParaRPr lang="en-GB" u="sng" dirty="0">
              <a:latin typeface="Comic Sans MS" panose="030F0702030302020204" pitchFamily="66" charset="0"/>
            </a:endParaRPr>
          </a:p>
        </p:txBody>
      </p:sp>
    </p:spTree>
    <p:extLst>
      <p:ext uri="{BB962C8B-B14F-4D97-AF65-F5344CB8AC3E}">
        <p14:creationId xmlns:p14="http://schemas.microsoft.com/office/powerpoint/2010/main" val="3687365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latin typeface="Comic Sans MS" panose="030F0702030302020204" pitchFamily="66" charset="0"/>
              </a:rPr>
              <a:t>Task</a:t>
            </a:r>
            <a:endParaRPr lang="en-GB" b="1" u="sng" dirty="0">
              <a:latin typeface="Comic Sans MS" panose="030F0702030302020204" pitchFamily="66" charset="0"/>
            </a:endParaRPr>
          </a:p>
        </p:txBody>
      </p:sp>
      <p:sp>
        <p:nvSpPr>
          <p:cNvPr id="3" name="TextBox 2"/>
          <p:cNvSpPr txBox="1"/>
          <p:nvPr/>
        </p:nvSpPr>
        <p:spPr>
          <a:xfrm flipH="1">
            <a:off x="1338941" y="1907177"/>
            <a:ext cx="6289767" cy="3046988"/>
          </a:xfrm>
          <a:prstGeom prst="rect">
            <a:avLst/>
          </a:prstGeom>
          <a:noFill/>
        </p:spPr>
        <p:txBody>
          <a:bodyPr wrap="square" rtlCol="0">
            <a:spAutoFit/>
          </a:bodyPr>
          <a:lstStyle/>
          <a:p>
            <a:pPr algn="just"/>
            <a:r>
              <a:rPr lang="en-GB" sz="2400" dirty="0" smtClean="0">
                <a:latin typeface="Comic Sans MS" panose="030F0702030302020204" pitchFamily="66" charset="0"/>
              </a:rPr>
              <a:t>Create a PowerPoint presentation about an Endangered Animal of your choice.</a:t>
            </a:r>
          </a:p>
          <a:p>
            <a:pPr algn="just"/>
            <a:endParaRPr lang="en-GB" sz="2400" dirty="0" smtClean="0">
              <a:latin typeface="Comic Sans MS" panose="030F0702030302020204" pitchFamily="66" charset="0"/>
            </a:endParaRPr>
          </a:p>
          <a:p>
            <a:pPr algn="just"/>
            <a:r>
              <a:rPr lang="en-GB" sz="2400" dirty="0" smtClean="0">
                <a:latin typeface="Comic Sans MS" panose="030F0702030302020204" pitchFamily="66" charset="0"/>
              </a:rPr>
              <a:t>If you do not have access to PowerPoint you could create a non-chronological report on an Endangered animal. This could be done on a piece of paper or on the computer using a Word document. </a:t>
            </a:r>
            <a:endParaRPr lang="en-GB" sz="2400" dirty="0">
              <a:latin typeface="Comic Sans MS" panose="030F0702030302020204" pitchFamily="66" charset="0"/>
            </a:endParaRPr>
          </a:p>
        </p:txBody>
      </p:sp>
    </p:spTree>
    <p:extLst>
      <p:ext uri="{BB962C8B-B14F-4D97-AF65-F5344CB8AC3E}">
        <p14:creationId xmlns:p14="http://schemas.microsoft.com/office/powerpoint/2010/main" val="3554130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37" y="2673455"/>
            <a:ext cx="8220075" cy="994306"/>
          </a:xfrm>
        </p:spPr>
        <p:txBody>
          <a:bodyPr/>
          <a:lstStyle/>
          <a:p>
            <a:r>
              <a:rPr lang="en-GB" dirty="0" smtClean="0">
                <a:latin typeface="Comic Sans MS" panose="030F0702030302020204" pitchFamily="66" charset="0"/>
              </a:rPr>
              <a:t>Create a PowerPoint presentation on an Endangered Animal of your choice.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On the next 7 slides is my presentation relating to Giant Pandas.</a:t>
            </a:r>
            <a:endParaRPr lang="en-GB" dirty="0">
              <a:latin typeface="Comic Sans MS" panose="030F0702030302020204" pitchFamily="66" charset="0"/>
            </a:endParaRPr>
          </a:p>
        </p:txBody>
      </p:sp>
    </p:spTree>
    <p:extLst>
      <p:ext uri="{BB962C8B-B14F-4D97-AF65-F5344CB8AC3E}">
        <p14:creationId xmlns:p14="http://schemas.microsoft.com/office/powerpoint/2010/main" val="215769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08" y="2725707"/>
            <a:ext cx="9353008" cy="994306"/>
          </a:xfrm>
        </p:spPr>
        <p:txBody>
          <a:bodyPr/>
          <a:lstStyle/>
          <a:p>
            <a:r>
              <a:rPr lang="en-GB" sz="3600" dirty="0" smtClean="0">
                <a:latin typeface="Comic Sans MS" panose="030F0702030302020204" pitchFamily="66" charset="0"/>
              </a:rPr>
              <a:t>Slide 1 - Introduce your animal</a:t>
            </a:r>
            <a:br>
              <a:rPr lang="en-GB" sz="3600" dirty="0" smtClean="0">
                <a:latin typeface="Comic Sans MS" panose="030F0702030302020204" pitchFamily="66" charset="0"/>
              </a:rPr>
            </a:br>
            <a:r>
              <a:rPr lang="en-GB" sz="3600" dirty="0" smtClean="0">
                <a:latin typeface="Comic Sans MS" panose="030F0702030302020204" pitchFamily="66" charset="0"/>
              </a:rPr>
              <a:t>Slide 2 – Appearance </a:t>
            </a:r>
            <a:br>
              <a:rPr lang="en-GB" sz="3600" dirty="0" smtClean="0">
                <a:latin typeface="Comic Sans MS" panose="030F0702030302020204" pitchFamily="66" charset="0"/>
              </a:rPr>
            </a:br>
            <a:r>
              <a:rPr lang="en-GB" sz="3600" dirty="0" smtClean="0">
                <a:latin typeface="Comic Sans MS" panose="030F0702030302020204" pitchFamily="66" charset="0"/>
              </a:rPr>
              <a:t>Slide 3 - Habitat</a:t>
            </a:r>
            <a:br>
              <a:rPr lang="en-GB" sz="3600" dirty="0" smtClean="0">
                <a:latin typeface="Comic Sans MS" panose="030F0702030302020204" pitchFamily="66" charset="0"/>
              </a:rPr>
            </a:br>
            <a:r>
              <a:rPr lang="en-GB" sz="3600" dirty="0" smtClean="0">
                <a:latin typeface="Comic Sans MS" panose="030F0702030302020204" pitchFamily="66" charset="0"/>
              </a:rPr>
              <a:t>Slide 4 - Diet</a:t>
            </a:r>
            <a:br>
              <a:rPr lang="en-GB" sz="3600" dirty="0" smtClean="0">
                <a:latin typeface="Comic Sans MS" panose="030F0702030302020204" pitchFamily="66" charset="0"/>
              </a:rPr>
            </a:br>
            <a:r>
              <a:rPr lang="en-GB" sz="3600" dirty="0" smtClean="0">
                <a:latin typeface="Comic Sans MS" panose="030F0702030302020204" pitchFamily="66" charset="0"/>
              </a:rPr>
              <a:t>Slide 5 – Why are they Endangered?</a:t>
            </a:r>
            <a:br>
              <a:rPr lang="en-GB" sz="3600" dirty="0" smtClean="0">
                <a:latin typeface="Comic Sans MS" panose="030F0702030302020204" pitchFamily="66" charset="0"/>
              </a:rPr>
            </a:br>
            <a:r>
              <a:rPr lang="en-GB" sz="3600" dirty="0" smtClean="0">
                <a:latin typeface="Comic Sans MS" panose="030F0702030302020204" pitchFamily="66" charset="0"/>
              </a:rPr>
              <a:t>Slide 6 – Fun Facts about your animal</a:t>
            </a:r>
            <a:endParaRPr lang="en-GB" sz="3600" dirty="0">
              <a:latin typeface="Comic Sans MS" panose="030F0702030302020204" pitchFamily="66" charset="0"/>
            </a:endParaRPr>
          </a:p>
        </p:txBody>
      </p:sp>
    </p:spTree>
    <p:extLst>
      <p:ext uri="{BB962C8B-B14F-4D97-AF65-F5344CB8AC3E}">
        <p14:creationId xmlns:p14="http://schemas.microsoft.com/office/powerpoint/2010/main" val="1086926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79013" y="1579275"/>
            <a:ext cx="3384810" cy="3865769"/>
            <a:chOff x="4442118" y="1057013"/>
            <a:chExt cx="3384810" cy="3865769"/>
          </a:xfrm>
        </p:grpSpPr>
        <p:sp>
          <p:nvSpPr>
            <p:cNvPr id="4" name="Rectangle 3"/>
            <p:cNvSpPr/>
            <p:nvPr/>
          </p:nvSpPr>
          <p:spPr>
            <a:xfrm>
              <a:off x="4706224" y="1057013"/>
              <a:ext cx="3120704" cy="3698933"/>
            </a:xfrm>
            <a:prstGeom prst="rect">
              <a:avLst/>
            </a:prstGeom>
            <a:solidFill>
              <a:srgbClr val="699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997" r="21133"/>
            <a:stretch/>
          </p:blipFill>
          <p:spPr>
            <a:xfrm>
              <a:off x="4442118" y="1197371"/>
              <a:ext cx="3233810" cy="3725411"/>
            </a:xfrm>
            <a:prstGeom prst="flowChartProcess">
              <a:avLst/>
            </a:prstGeom>
          </p:spPr>
        </p:pic>
      </p:grpSp>
      <p:sp>
        <p:nvSpPr>
          <p:cNvPr id="8" name="Rectangle 7"/>
          <p:cNvSpPr/>
          <p:nvPr/>
        </p:nvSpPr>
        <p:spPr>
          <a:xfrm>
            <a:off x="437480" y="2396356"/>
            <a:ext cx="3966740" cy="2064769"/>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just"/>
            <a:r>
              <a:rPr lang="en-GB" sz="2000" dirty="0">
                <a:latin typeface="Twinkl" pitchFamily="2" charset="0"/>
              </a:rPr>
              <a:t>Giant pandas, with their black eyepatches and black and white fur, are a much-loved animal across the world. Pandas are mammals and belong to the bear family. </a:t>
            </a:r>
          </a:p>
        </p:txBody>
      </p:sp>
      <p:sp>
        <p:nvSpPr>
          <p:cNvPr id="2" name="TextBox 1"/>
          <p:cNvSpPr txBox="1"/>
          <p:nvPr/>
        </p:nvSpPr>
        <p:spPr>
          <a:xfrm>
            <a:off x="437479" y="587229"/>
            <a:ext cx="8262198" cy="646331"/>
          </a:xfrm>
          <a:prstGeom prst="rect">
            <a:avLst/>
          </a:prstGeom>
          <a:noFill/>
        </p:spPr>
        <p:txBody>
          <a:bodyPr wrap="square" rtlCol="0">
            <a:spAutoFit/>
          </a:bodyPr>
          <a:lstStyle/>
          <a:p>
            <a:pPr algn="ctr"/>
            <a:r>
              <a:rPr lang="en-GB" sz="3600" b="1" dirty="0">
                <a:solidFill>
                  <a:srgbClr val="699329"/>
                </a:solidFill>
              </a:rPr>
              <a:t>Giant Pandas</a:t>
            </a:r>
          </a:p>
        </p:txBody>
      </p:sp>
    </p:spTree>
    <p:extLst>
      <p:ext uri="{BB962C8B-B14F-4D97-AF65-F5344CB8AC3E}">
        <p14:creationId xmlns:p14="http://schemas.microsoft.com/office/powerpoint/2010/main" val="34389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7479" y="2865201"/>
            <a:ext cx="5465379" cy="1141439"/>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just"/>
            <a:r>
              <a:rPr lang="en-GB" sz="2000" spc="-20" dirty="0">
                <a:latin typeface="Twinkl" pitchFamily="2" charset="0"/>
              </a:rPr>
              <a:t>They have five toes plus a thumb on each paw, which means they can grip the bamboo in the same way a human can grip with their hand.</a:t>
            </a:r>
          </a:p>
        </p:txBody>
      </p:sp>
      <p:sp>
        <p:nvSpPr>
          <p:cNvPr id="2" name="TextBox 1"/>
          <p:cNvSpPr txBox="1"/>
          <p:nvPr/>
        </p:nvSpPr>
        <p:spPr>
          <a:xfrm>
            <a:off x="437479" y="587229"/>
            <a:ext cx="8262198" cy="646331"/>
          </a:xfrm>
          <a:prstGeom prst="rect">
            <a:avLst/>
          </a:prstGeom>
          <a:noFill/>
        </p:spPr>
        <p:txBody>
          <a:bodyPr wrap="square" rtlCol="0">
            <a:spAutoFit/>
          </a:bodyPr>
          <a:lstStyle/>
          <a:p>
            <a:pPr algn="ctr"/>
            <a:r>
              <a:rPr lang="en-GB" sz="3600" b="1" dirty="0">
                <a:solidFill>
                  <a:srgbClr val="699329"/>
                </a:solidFill>
              </a:rPr>
              <a:t>Appearance</a:t>
            </a:r>
          </a:p>
        </p:txBody>
      </p:sp>
      <p:sp>
        <p:nvSpPr>
          <p:cNvPr id="9" name="Rectangle 8"/>
          <p:cNvSpPr/>
          <p:nvPr/>
        </p:nvSpPr>
        <p:spPr>
          <a:xfrm>
            <a:off x="437479" y="1568950"/>
            <a:ext cx="5465379" cy="1141439"/>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just"/>
            <a:r>
              <a:rPr lang="en-GB" sz="2000" dirty="0">
                <a:latin typeface="Twinkl" pitchFamily="2" charset="0"/>
              </a:rPr>
              <a:t>The panda’s black and white colouring enables them to be well-camouflaged amongst the bamboo plants where they live.</a:t>
            </a:r>
          </a:p>
        </p:txBody>
      </p:sp>
      <p:sp>
        <p:nvSpPr>
          <p:cNvPr id="10" name="Rectangle 9"/>
          <p:cNvSpPr/>
          <p:nvPr/>
        </p:nvSpPr>
        <p:spPr>
          <a:xfrm>
            <a:off x="437478" y="4161452"/>
            <a:ext cx="5465380" cy="833663"/>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just"/>
            <a:r>
              <a:rPr lang="en-GB" sz="2000" dirty="0">
                <a:latin typeface="Twinkl" pitchFamily="2" charset="0"/>
              </a:rPr>
              <a:t>An adult giant panda can grow to about </a:t>
            </a:r>
            <a:br>
              <a:rPr lang="en-GB" sz="2000" dirty="0">
                <a:latin typeface="Twinkl" pitchFamily="2" charset="0"/>
              </a:rPr>
            </a:br>
            <a:r>
              <a:rPr lang="en-GB" sz="2000" dirty="0">
                <a:latin typeface="Twinkl" pitchFamily="2" charset="0"/>
              </a:rPr>
              <a:t>1.5 metres in length.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10836" flipH="1">
            <a:off x="3793402" y="129080"/>
            <a:ext cx="8274866" cy="8642321"/>
          </a:xfrm>
          <a:prstGeom prst="rect">
            <a:avLst/>
          </a:prstGeom>
        </p:spPr>
      </p:pic>
      <p:sp>
        <p:nvSpPr>
          <p:cNvPr id="7" name="TextBox 6"/>
          <p:cNvSpPr txBox="1"/>
          <p:nvPr/>
        </p:nvSpPr>
        <p:spPr>
          <a:xfrm>
            <a:off x="3015791" y="5337875"/>
            <a:ext cx="2622008" cy="400110"/>
          </a:xfrm>
          <a:prstGeom prst="rect">
            <a:avLst/>
          </a:prstGeom>
          <a:noFill/>
        </p:spPr>
        <p:txBody>
          <a:bodyPr wrap="square" rtlCol="0">
            <a:spAutoFit/>
          </a:bodyPr>
          <a:lstStyle/>
          <a:p>
            <a:r>
              <a:rPr lang="en-GB" sz="2000" b="1" dirty="0">
                <a:solidFill>
                  <a:srgbClr val="E07B2C"/>
                </a:solidFill>
              </a:rPr>
              <a:t>Did You Know…?</a:t>
            </a:r>
          </a:p>
        </p:txBody>
      </p:sp>
      <p:sp>
        <p:nvSpPr>
          <p:cNvPr id="14" name="Rectangle 13"/>
          <p:cNvSpPr/>
          <p:nvPr/>
        </p:nvSpPr>
        <p:spPr>
          <a:xfrm>
            <a:off x="3015790" y="5765144"/>
            <a:ext cx="4724923" cy="833663"/>
          </a:xfrm>
          <a:prstGeom prst="rect">
            <a:avLst/>
          </a:prstGeom>
          <a:solidFill>
            <a:srgbClr val="E07B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latin typeface="Twinkl" pitchFamily="2" charset="0"/>
              </a:rPr>
              <a:t>Most giant pandas are black and white, but a rarer type are brown and white.</a:t>
            </a:r>
          </a:p>
        </p:txBody>
      </p:sp>
    </p:spTree>
    <p:extLst>
      <p:ext uri="{BB962C8B-B14F-4D97-AF65-F5344CB8AC3E}">
        <p14:creationId xmlns:p14="http://schemas.microsoft.com/office/powerpoint/2010/main" val="348839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479" y="587229"/>
            <a:ext cx="8262198" cy="646331"/>
          </a:xfrm>
          <a:prstGeom prst="rect">
            <a:avLst/>
          </a:prstGeom>
          <a:noFill/>
        </p:spPr>
        <p:txBody>
          <a:bodyPr wrap="square" rtlCol="0">
            <a:spAutoFit/>
          </a:bodyPr>
          <a:lstStyle/>
          <a:p>
            <a:pPr algn="ctr"/>
            <a:r>
              <a:rPr lang="en-GB" sz="3600" b="1" dirty="0">
                <a:solidFill>
                  <a:srgbClr val="699329"/>
                </a:solidFill>
              </a:rPr>
              <a:t>Habitat</a:t>
            </a:r>
          </a:p>
        </p:txBody>
      </p:sp>
      <p:sp>
        <p:nvSpPr>
          <p:cNvPr id="7" name="TextBox 6"/>
          <p:cNvSpPr txBox="1"/>
          <p:nvPr/>
        </p:nvSpPr>
        <p:spPr>
          <a:xfrm>
            <a:off x="437479" y="5137819"/>
            <a:ext cx="2622008" cy="400110"/>
          </a:xfrm>
          <a:prstGeom prst="rect">
            <a:avLst/>
          </a:prstGeom>
          <a:noFill/>
        </p:spPr>
        <p:txBody>
          <a:bodyPr wrap="square" rtlCol="0">
            <a:spAutoFit/>
          </a:bodyPr>
          <a:lstStyle/>
          <a:p>
            <a:r>
              <a:rPr lang="en-GB" sz="2000" b="1" dirty="0">
                <a:solidFill>
                  <a:srgbClr val="E07B2C"/>
                </a:solidFill>
              </a:rPr>
              <a:t>Did You Know….?</a:t>
            </a:r>
          </a:p>
        </p:txBody>
      </p:sp>
      <p:sp>
        <p:nvSpPr>
          <p:cNvPr id="14" name="Rectangle 13"/>
          <p:cNvSpPr/>
          <p:nvPr/>
        </p:nvSpPr>
        <p:spPr>
          <a:xfrm>
            <a:off x="437479" y="5596226"/>
            <a:ext cx="5956194" cy="525886"/>
          </a:xfrm>
          <a:prstGeom prst="rect">
            <a:avLst/>
          </a:prstGeom>
          <a:solidFill>
            <a:srgbClr val="E07B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dirty="0">
                <a:latin typeface="Twinkl" pitchFamily="2" charset="0"/>
              </a:rPr>
              <a:t>Pandas prefer to live alone rather than in groups.</a:t>
            </a:r>
          </a:p>
        </p:txBody>
      </p:sp>
      <p:sp>
        <p:nvSpPr>
          <p:cNvPr id="11" name="Rectangle 10"/>
          <p:cNvSpPr/>
          <p:nvPr/>
        </p:nvSpPr>
        <p:spPr>
          <a:xfrm>
            <a:off x="437480" y="1483891"/>
            <a:ext cx="3727114" cy="3603652"/>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just"/>
            <a:r>
              <a:rPr lang="en-GB" sz="2000" dirty="0">
                <a:latin typeface="Twinkl" pitchFamily="2" charset="0"/>
              </a:rPr>
              <a:t>Pandas are only found in China. They mainly live in the mountains in the south-west. This area is temperate, which means the temperature does not change much and it is neither very hot, nor very cold. The cool, wet forests are where pandas make their dens out of hollowed-out logs or tree stumps.</a:t>
            </a:r>
          </a:p>
        </p:txBody>
      </p:sp>
      <p:grpSp>
        <p:nvGrpSpPr>
          <p:cNvPr id="12" name="Group 11"/>
          <p:cNvGrpSpPr/>
          <p:nvPr/>
        </p:nvGrpSpPr>
        <p:grpSpPr>
          <a:xfrm>
            <a:off x="4610307" y="1368290"/>
            <a:ext cx="3748135" cy="3748135"/>
            <a:chOff x="4610307" y="1368290"/>
            <a:chExt cx="3748135" cy="3748135"/>
          </a:xfrm>
        </p:grpSpPr>
        <p:grpSp>
          <p:nvGrpSpPr>
            <p:cNvPr id="5" name="Group 4"/>
            <p:cNvGrpSpPr/>
            <p:nvPr/>
          </p:nvGrpSpPr>
          <p:grpSpPr>
            <a:xfrm>
              <a:off x="4610307" y="1368290"/>
              <a:ext cx="3748135" cy="3748135"/>
              <a:chOff x="4610307" y="1368290"/>
              <a:chExt cx="3748135" cy="3748135"/>
            </a:xfrm>
          </p:grpSpPr>
          <p:sp>
            <p:nvSpPr>
              <p:cNvPr id="4" name="Oval 3"/>
              <p:cNvSpPr/>
              <p:nvPr/>
            </p:nvSpPr>
            <p:spPr>
              <a:xfrm>
                <a:off x="4610307" y="1368290"/>
                <a:ext cx="3748135" cy="3748135"/>
              </a:xfrm>
              <a:prstGeom prst="ellipse">
                <a:avLst/>
              </a:prstGeom>
              <a:solidFill>
                <a:srgbClr val="E07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272" t="11452" r="8846"/>
              <a:stretch/>
            </p:blipFill>
            <p:spPr>
              <a:xfrm>
                <a:off x="4725908" y="1483891"/>
                <a:ext cx="3516934" cy="3516934"/>
              </a:xfrm>
              <a:prstGeom prst="ellipse">
                <a:avLst/>
              </a:prstGeom>
            </p:spPr>
          </p:pic>
        </p:grpSp>
        <p:sp>
          <p:nvSpPr>
            <p:cNvPr id="13" name="Rectangle 12"/>
            <p:cNvSpPr/>
            <p:nvPr/>
          </p:nvSpPr>
          <p:spPr>
            <a:xfrm>
              <a:off x="5077610" y="2475115"/>
              <a:ext cx="947133"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b="1" dirty="0">
                  <a:solidFill>
                    <a:srgbClr val="E07B2C"/>
                  </a:solidFill>
                  <a:latin typeface="Twinkl" pitchFamily="2" charset="0"/>
                </a:rPr>
                <a:t>China</a:t>
              </a:r>
            </a:p>
          </p:txBody>
        </p:sp>
      </p:grpSp>
    </p:spTree>
    <p:extLst>
      <p:ext uri="{BB962C8B-B14F-4D97-AF65-F5344CB8AC3E}">
        <p14:creationId xmlns:p14="http://schemas.microsoft.com/office/powerpoint/2010/main" val="2637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29" b="16529"/>
          <a:stretch/>
        </p:blipFill>
        <p:spPr>
          <a:xfrm>
            <a:off x="4685733" y="677491"/>
            <a:ext cx="3731308" cy="3731308"/>
          </a:xfrm>
          <a:prstGeom prst="ellipse">
            <a:avLst/>
          </a:prstGeom>
        </p:spPr>
      </p:pic>
      <p:grpSp>
        <p:nvGrpSpPr>
          <p:cNvPr id="15" name="Group 14"/>
          <p:cNvGrpSpPr/>
          <p:nvPr/>
        </p:nvGrpSpPr>
        <p:grpSpPr>
          <a:xfrm>
            <a:off x="-1219305" y="2543145"/>
            <a:ext cx="8262198" cy="2403323"/>
            <a:chOff x="-1219305" y="2543145"/>
            <a:chExt cx="8262198" cy="2403323"/>
          </a:xfrm>
        </p:grpSpPr>
        <p:sp>
          <p:nvSpPr>
            <p:cNvPr id="11" name="Rectangle 10"/>
            <p:cNvSpPr/>
            <p:nvPr/>
          </p:nvSpPr>
          <p:spPr>
            <a:xfrm>
              <a:off x="1750903" y="3189476"/>
              <a:ext cx="5048250" cy="1756992"/>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sz="2000" dirty="0">
                  <a:latin typeface="Twinkl" pitchFamily="2" charset="0"/>
                </a:rPr>
                <a:t>A panda’s main diet is bamboo. They spend much of their day eating, and consume around 20kg of bamboo every day. The newer shoots and leaves of the bamboo are the most nutritious part. </a:t>
              </a:r>
            </a:p>
          </p:txBody>
        </p:sp>
        <p:sp>
          <p:nvSpPr>
            <p:cNvPr id="2" name="TextBox 1"/>
            <p:cNvSpPr txBox="1"/>
            <p:nvPr/>
          </p:nvSpPr>
          <p:spPr>
            <a:xfrm>
              <a:off x="-1219305" y="2543145"/>
              <a:ext cx="8262198" cy="646331"/>
            </a:xfrm>
            <a:prstGeom prst="rect">
              <a:avLst/>
            </a:prstGeom>
            <a:noFill/>
          </p:spPr>
          <p:txBody>
            <a:bodyPr wrap="square" rtlCol="0">
              <a:spAutoFit/>
            </a:bodyPr>
            <a:lstStyle/>
            <a:p>
              <a:pPr algn="ctr"/>
              <a:r>
                <a:rPr lang="en-GB" sz="3600" b="1" dirty="0">
                  <a:solidFill>
                    <a:srgbClr val="699329"/>
                  </a:solidFill>
                </a:rPr>
                <a:t>Diet</a:t>
              </a:r>
            </a:p>
          </p:txBody>
        </p:sp>
      </p:grpSp>
      <p:sp>
        <p:nvSpPr>
          <p:cNvPr id="7" name="TextBox 6"/>
          <p:cNvSpPr txBox="1"/>
          <p:nvPr/>
        </p:nvSpPr>
        <p:spPr>
          <a:xfrm>
            <a:off x="1750903" y="5007928"/>
            <a:ext cx="2622008" cy="400110"/>
          </a:xfrm>
          <a:prstGeom prst="rect">
            <a:avLst/>
          </a:prstGeom>
          <a:noFill/>
        </p:spPr>
        <p:txBody>
          <a:bodyPr wrap="square" rtlCol="0">
            <a:spAutoFit/>
          </a:bodyPr>
          <a:lstStyle/>
          <a:p>
            <a:r>
              <a:rPr lang="en-GB" sz="2000" b="1" dirty="0">
                <a:solidFill>
                  <a:srgbClr val="E07B2C"/>
                </a:solidFill>
              </a:rPr>
              <a:t>Did You Know…?</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92" y="426368"/>
            <a:ext cx="4417682" cy="5983485"/>
          </a:xfrm>
          <a:prstGeom prst="rect">
            <a:avLst/>
          </a:prstGeom>
        </p:spPr>
      </p:pic>
      <p:sp>
        <p:nvSpPr>
          <p:cNvPr id="14" name="Rectangle 13"/>
          <p:cNvSpPr/>
          <p:nvPr/>
        </p:nvSpPr>
        <p:spPr>
          <a:xfrm>
            <a:off x="437479" y="5469498"/>
            <a:ext cx="6732866" cy="833663"/>
          </a:xfrm>
          <a:prstGeom prst="rect">
            <a:avLst/>
          </a:prstGeom>
          <a:solidFill>
            <a:srgbClr val="E07B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dirty="0">
                <a:latin typeface="Twinkl" pitchFamily="2" charset="0"/>
              </a:rPr>
              <a:t>Pandas will occasionally eat fish, insects or birds if there is not enough bamboo available. They also eat fruit.</a:t>
            </a:r>
          </a:p>
        </p:txBody>
      </p:sp>
    </p:spTree>
    <p:extLst>
      <p:ext uri="{BB962C8B-B14F-4D97-AF65-F5344CB8AC3E}">
        <p14:creationId xmlns:p14="http://schemas.microsoft.com/office/powerpoint/2010/main" val="26347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7480" y="1324113"/>
            <a:ext cx="4315589" cy="1880103"/>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just"/>
            <a:r>
              <a:rPr lang="en-GB" dirty="0">
                <a:latin typeface="Twinkl" pitchFamily="2" charset="0"/>
              </a:rPr>
              <a:t>Pandas are considered a vulnerable species. This means they are likely to become endangered unless more is done to protect their habitat. Their main threat is the cutting down of forests to build dams, railways and roads.</a:t>
            </a:r>
          </a:p>
        </p:txBody>
      </p:sp>
      <p:sp>
        <p:nvSpPr>
          <p:cNvPr id="2" name="TextBox 1"/>
          <p:cNvSpPr txBox="1"/>
          <p:nvPr/>
        </p:nvSpPr>
        <p:spPr>
          <a:xfrm>
            <a:off x="437479" y="587229"/>
            <a:ext cx="8262198" cy="646331"/>
          </a:xfrm>
          <a:prstGeom prst="rect">
            <a:avLst/>
          </a:prstGeom>
          <a:noFill/>
        </p:spPr>
        <p:txBody>
          <a:bodyPr wrap="square" rtlCol="0">
            <a:spAutoFit/>
          </a:bodyPr>
          <a:lstStyle/>
          <a:p>
            <a:pPr algn="ctr"/>
            <a:r>
              <a:rPr lang="en-GB" sz="3600" b="1" dirty="0">
                <a:solidFill>
                  <a:srgbClr val="699329"/>
                </a:solidFill>
                <a:latin typeface="Twinkl" pitchFamily="2" charset="0"/>
              </a:rPr>
              <a:t>Pandas in Danger</a:t>
            </a:r>
          </a:p>
        </p:txBody>
      </p:sp>
      <p:sp>
        <p:nvSpPr>
          <p:cNvPr id="9" name="Rectangle 8"/>
          <p:cNvSpPr/>
          <p:nvPr/>
        </p:nvSpPr>
        <p:spPr>
          <a:xfrm>
            <a:off x="437480" y="3344095"/>
            <a:ext cx="4315590" cy="1603104"/>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just"/>
            <a:r>
              <a:rPr lang="en-GB" dirty="0">
                <a:latin typeface="Twinkl" pitchFamily="2" charset="0"/>
              </a:rPr>
              <a:t>They were previously classed as endangered, but in recent years, they have been upgraded to ‘vulnerable.’ This is because panda numbers are finally on the rise after years of falling.</a:t>
            </a:r>
          </a:p>
        </p:txBody>
      </p:sp>
      <p:sp>
        <p:nvSpPr>
          <p:cNvPr id="7" name="TextBox 6"/>
          <p:cNvSpPr txBox="1"/>
          <p:nvPr/>
        </p:nvSpPr>
        <p:spPr>
          <a:xfrm>
            <a:off x="437479" y="4955283"/>
            <a:ext cx="2622008" cy="400110"/>
          </a:xfrm>
          <a:prstGeom prst="rect">
            <a:avLst/>
          </a:prstGeom>
          <a:noFill/>
        </p:spPr>
        <p:txBody>
          <a:bodyPr wrap="square" rtlCol="0">
            <a:spAutoFit/>
          </a:bodyPr>
          <a:lstStyle/>
          <a:p>
            <a:r>
              <a:rPr lang="en-GB" sz="2000" b="1" dirty="0">
                <a:solidFill>
                  <a:srgbClr val="E07B2C"/>
                </a:solidFill>
              </a:rPr>
              <a:t>Did You Know…?</a:t>
            </a:r>
          </a:p>
        </p:txBody>
      </p:sp>
      <p:sp>
        <p:nvSpPr>
          <p:cNvPr id="10" name="Rectangle 9"/>
          <p:cNvSpPr/>
          <p:nvPr/>
        </p:nvSpPr>
        <p:spPr>
          <a:xfrm>
            <a:off x="437479" y="5357949"/>
            <a:ext cx="7765754" cy="833663"/>
          </a:xfrm>
          <a:prstGeom prst="rect">
            <a:avLst/>
          </a:prstGeom>
          <a:solidFill>
            <a:srgbClr val="E07B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just"/>
            <a:r>
              <a:rPr lang="en-GB" sz="2000" dirty="0">
                <a:latin typeface="Twinkl" pitchFamily="2" charset="0"/>
              </a:rPr>
              <a:t>The giant panda population has risen 17% in the past ten years. There are approximately 2,000 giant pandas in the wild.</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525" r="24278"/>
          <a:stretch/>
        </p:blipFill>
        <p:spPr>
          <a:xfrm>
            <a:off x="4916826" y="1327232"/>
            <a:ext cx="3286407" cy="3619967"/>
          </a:xfrm>
          <a:prstGeom prst="rect">
            <a:avLst/>
          </a:prstGeom>
        </p:spPr>
      </p:pic>
    </p:spTree>
    <p:extLst>
      <p:ext uri="{BB962C8B-B14F-4D97-AF65-F5344CB8AC3E}">
        <p14:creationId xmlns:p14="http://schemas.microsoft.com/office/powerpoint/2010/main" val="263510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ppt_x</p:attrName>
                                        </p:attrNameLst>
                                      </p:cBhvr>
                                      <p:tavLst>
                                        <p:tav tm="0">
                                          <p:val>
                                            <p:strVal val="#ppt_x"/>
                                          </p:val>
                                        </p:tav>
                                        <p:tav tm="100000">
                                          <p:val>
                                            <p:strVal val="#ppt_x"/>
                                          </p:val>
                                        </p:tav>
                                      </p:tavLst>
                                    </p:anim>
                                    <p:anim calcmode="lin" valueType="num">
                                      <p:cBhvr>
                                        <p:cTn id="1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7480" y="1669858"/>
            <a:ext cx="8262197" cy="464331"/>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Twinkl" pitchFamily="2" charset="0"/>
              </a:rPr>
              <a:t>Pandas are excellent climbers and can also swim.</a:t>
            </a:r>
          </a:p>
        </p:txBody>
      </p:sp>
      <p:sp>
        <p:nvSpPr>
          <p:cNvPr id="2" name="TextBox 1"/>
          <p:cNvSpPr txBox="1"/>
          <p:nvPr/>
        </p:nvSpPr>
        <p:spPr>
          <a:xfrm>
            <a:off x="437479" y="587229"/>
            <a:ext cx="8262198" cy="646331"/>
          </a:xfrm>
          <a:prstGeom prst="rect">
            <a:avLst/>
          </a:prstGeom>
          <a:noFill/>
        </p:spPr>
        <p:txBody>
          <a:bodyPr wrap="square" rtlCol="0">
            <a:spAutoFit/>
          </a:bodyPr>
          <a:lstStyle/>
          <a:p>
            <a:pPr algn="ctr"/>
            <a:r>
              <a:rPr lang="en-GB" sz="3600" b="1" dirty="0">
                <a:solidFill>
                  <a:srgbClr val="699329"/>
                </a:solidFill>
                <a:latin typeface="Twinkl" pitchFamily="2" charset="0"/>
              </a:rPr>
              <a:t>Fun Facts</a:t>
            </a:r>
          </a:p>
        </p:txBody>
      </p:sp>
      <p:sp>
        <p:nvSpPr>
          <p:cNvPr id="11" name="Rectangle 10"/>
          <p:cNvSpPr/>
          <p:nvPr/>
        </p:nvSpPr>
        <p:spPr>
          <a:xfrm>
            <a:off x="437480" y="2277362"/>
            <a:ext cx="8262197" cy="464331"/>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Twinkl" pitchFamily="2" charset="0"/>
              </a:rPr>
              <a:t>A giant panda at London zoo inspired the World Wildlife Fund (WWF) logo in 1961.</a:t>
            </a:r>
          </a:p>
        </p:txBody>
      </p:sp>
      <p:sp>
        <p:nvSpPr>
          <p:cNvPr id="12" name="Rectangle 11"/>
          <p:cNvSpPr/>
          <p:nvPr/>
        </p:nvSpPr>
        <p:spPr>
          <a:xfrm>
            <a:off x="437479" y="2884866"/>
            <a:ext cx="8262197" cy="464331"/>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Twinkl" pitchFamily="2" charset="0"/>
              </a:rPr>
              <a:t>Panda cubs are born pink and measure about the same size as a pencil!</a:t>
            </a:r>
          </a:p>
        </p:txBody>
      </p:sp>
      <p:sp>
        <p:nvSpPr>
          <p:cNvPr id="14" name="Rectangle 13"/>
          <p:cNvSpPr/>
          <p:nvPr/>
        </p:nvSpPr>
        <p:spPr>
          <a:xfrm>
            <a:off x="437477" y="4129103"/>
            <a:ext cx="8262197" cy="464331"/>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Twinkl" pitchFamily="2" charset="0"/>
              </a:rPr>
              <a:t>A type of prehistoric panda lived around one to two million years ago.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550" y="1522125"/>
            <a:ext cx="1298463" cy="684463"/>
          </a:xfrm>
          <a:prstGeom prst="rect">
            <a:avLst/>
          </a:prstGeom>
        </p:spPr>
      </p:pic>
      <p:grpSp>
        <p:nvGrpSpPr>
          <p:cNvPr id="6" name="Group 5"/>
          <p:cNvGrpSpPr/>
          <p:nvPr/>
        </p:nvGrpSpPr>
        <p:grpSpPr>
          <a:xfrm>
            <a:off x="437478" y="3386863"/>
            <a:ext cx="8262197" cy="684463"/>
            <a:chOff x="437478" y="3386863"/>
            <a:chExt cx="8262197" cy="684463"/>
          </a:xfrm>
        </p:grpSpPr>
        <p:sp>
          <p:nvSpPr>
            <p:cNvPr id="13" name="Rectangle 12"/>
            <p:cNvSpPr/>
            <p:nvPr/>
          </p:nvSpPr>
          <p:spPr>
            <a:xfrm>
              <a:off x="437478" y="3496930"/>
              <a:ext cx="8262197" cy="464331"/>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Twinkl" pitchFamily="2" charset="0"/>
                </a:rPr>
                <a:t>Unlike other bears, pandas don’t hibernate.</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057884" y="3386863"/>
              <a:ext cx="1298463" cy="684463"/>
            </a:xfrm>
            <a:prstGeom prst="rect">
              <a:avLst/>
            </a:prstGeom>
          </p:spPr>
        </p:pic>
      </p:grpSp>
      <p:grpSp>
        <p:nvGrpSpPr>
          <p:cNvPr id="5" name="Group 4"/>
          <p:cNvGrpSpPr/>
          <p:nvPr/>
        </p:nvGrpSpPr>
        <p:grpSpPr>
          <a:xfrm>
            <a:off x="16023" y="4747991"/>
            <a:ext cx="8683651" cy="1264864"/>
            <a:chOff x="16023" y="4747991"/>
            <a:chExt cx="8683651" cy="1264864"/>
          </a:xfrm>
        </p:grpSpPr>
        <p:sp>
          <p:nvSpPr>
            <p:cNvPr id="15" name="Rectangle 14"/>
            <p:cNvSpPr/>
            <p:nvPr/>
          </p:nvSpPr>
          <p:spPr>
            <a:xfrm>
              <a:off x="437477" y="4758128"/>
              <a:ext cx="8262197" cy="710552"/>
            </a:xfrm>
            <a:prstGeom prst="rect">
              <a:avLst/>
            </a:prstGeom>
            <a:solidFill>
              <a:srgbClr val="6993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latin typeface="Twinkl" pitchFamily="2" charset="0"/>
                </a:rPr>
                <a:t>		All giant pandas are owned by China. Pandas living anywhere else in the world are on loan from China.</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39533">
              <a:off x="16023" y="4747991"/>
              <a:ext cx="2399515" cy="1264864"/>
            </a:xfrm>
            <a:prstGeom prst="rect">
              <a:avLst/>
            </a:prstGeom>
          </p:spPr>
        </p:pic>
      </p:grpSp>
    </p:spTree>
    <p:extLst>
      <p:ext uri="{BB962C8B-B14F-4D97-AF65-F5344CB8AC3E}">
        <p14:creationId xmlns:p14="http://schemas.microsoft.com/office/powerpoint/2010/main" val="286683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448</TotalTime>
  <Words>498</Words>
  <Application>Microsoft Office PowerPoint</Application>
  <PresentationFormat>On-screen Show (4:3)</PresentationFormat>
  <Paragraphs>36</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Comic Sans MS</vt:lpstr>
      <vt:lpstr>Garamond</vt:lpstr>
      <vt:lpstr>Twinkl</vt:lpstr>
      <vt:lpstr>Arial</vt:lpstr>
      <vt:lpstr>Organic</vt:lpstr>
      <vt:lpstr>Friday 5th March 2021  Book Week   Final Task </vt:lpstr>
      <vt:lpstr>Create a PowerPoint presentation on an Endangered Animal of your choice.   On the next 7 slides is my presentation relating to Giant Pandas.</vt:lpstr>
      <vt:lpstr>Slide 1 - Introduce your animal Slide 2 – Appearance  Slide 3 - Habitat Slide 4 - Diet Slide 5 – Why are they Endangered? Slide 6 – Fun Facts about your animal</vt:lpstr>
      <vt:lpstr>PowerPoint Presentation</vt:lpstr>
      <vt:lpstr>PowerPoint Presentation</vt:lpstr>
      <vt:lpstr>PowerPoint Presentation</vt:lpstr>
      <vt:lpstr>PowerPoint Presentation</vt:lpstr>
      <vt:lpstr>PowerPoint Presentation</vt:lpstr>
      <vt:lpstr>PowerPoint Presentation</vt:lpstr>
      <vt:lpstr>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Damien Malecki</dc:creator>
  <cp:lastModifiedBy>Samantha Horsley</cp:lastModifiedBy>
  <cp:revision>39</cp:revision>
  <dcterms:created xsi:type="dcterms:W3CDTF">2020-01-30T09:19:48Z</dcterms:created>
  <dcterms:modified xsi:type="dcterms:W3CDTF">2021-02-24T21:13:20Z</dcterms:modified>
</cp:coreProperties>
</file>