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3"/>
  </p:notes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6" r:id="rId13"/>
    <p:sldId id="277" r:id="rId14"/>
    <p:sldId id="275" r:id="rId15"/>
    <p:sldId id="274" r:id="rId16"/>
    <p:sldId id="258" r:id="rId17"/>
    <p:sldId id="259" r:id="rId18"/>
    <p:sldId id="260" r:id="rId19"/>
    <p:sldId id="261" r:id="rId20"/>
    <p:sldId id="262" r:id="rId21"/>
    <p:sldId id="263" r:id="rId2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23E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08447-1673-42C4-BCAB-1FC71A37440C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9195-0A4A-4F3D-91F9-1E0F16E7A0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71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69456-47E6-47C3-A8E8-3EDF6042937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1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31CE5-0D16-4548-B261-A96C5B50F6D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4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64DC6-3387-449F-AE7D-13D47BCAC97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2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EDC23-D63F-443F-B613-A9C25E7F316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B8824-D37F-4489-9D4E-8260D205969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27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3F79E-725F-4354-8F6C-026ADDDC26B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0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636EA-6FFB-498D-8E5B-4A61E39EC47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3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39561-9BE0-4491-B970-388231D7798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04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3DBA7-E124-428E-A1A6-4413935D5C5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26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9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541AF-F705-4AB9-8458-7ED2F89B961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67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29D13-A2B6-40A3-BB54-A3110D74E35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68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4CE40E-BF26-400E-94B3-F4FA9D34423A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46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dirty="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dirty="0" smtClean="0"/>
          </a:p>
          <a:p>
            <a:pPr algn="ctr">
              <a:buFontTx/>
              <a:buNone/>
            </a:pPr>
            <a:r>
              <a:rPr lang="en-GB" altLang="en-US" sz="5000" dirty="0" smtClean="0"/>
              <a:t>   Can you remember how to calculate percentages?</a:t>
            </a:r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  <p:pic>
        <p:nvPicPr>
          <p:cNvPr id="128003" name="Picture 3" descr="confused_man-7479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789363"/>
            <a:ext cx="14573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2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900" dirty="0" smtClean="0"/>
              <a:t>Did you get the answer …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r>
              <a:rPr lang="en-GB" altLang="en-US" sz="4900" dirty="0" smtClean="0"/>
              <a:t>               20% of £24.20 is 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 algn="ctr">
              <a:buFontTx/>
              <a:buNone/>
            </a:pPr>
            <a:r>
              <a:rPr lang="en-GB" altLang="en-US" sz="7200" dirty="0" smtClean="0"/>
              <a:t>  £4.84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316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900" dirty="0" smtClean="0"/>
              <a:t>To find 5%, first find 10% then half it.</a:t>
            </a:r>
          </a:p>
          <a:p>
            <a:pPr>
              <a:buFontTx/>
              <a:buNone/>
            </a:pPr>
            <a:endParaRPr lang="en-GB" altLang="en-US" sz="2000" dirty="0"/>
          </a:p>
          <a:p>
            <a:pPr>
              <a:buFontTx/>
              <a:buNone/>
            </a:pPr>
            <a:r>
              <a:rPr lang="en-GB" altLang="en-US" sz="4900" dirty="0" smtClean="0"/>
              <a:t>       What is 5% of £38.00</a:t>
            </a:r>
          </a:p>
          <a:p>
            <a:pPr>
              <a:buFontTx/>
              <a:buNone/>
            </a:pPr>
            <a:r>
              <a:rPr lang="en-GB" altLang="en-US" sz="4900" dirty="0" smtClean="0"/>
              <a:t>                    </a:t>
            </a:r>
          </a:p>
          <a:p>
            <a:pPr>
              <a:buFontTx/>
              <a:buNone/>
            </a:pPr>
            <a:r>
              <a:rPr lang="en-GB" altLang="en-US" sz="4000" dirty="0" smtClean="0"/>
              <a:t>3.800 changes to 3.80 then ÷ 2 = </a:t>
            </a:r>
            <a:r>
              <a:rPr lang="en-GB" altLang="en-US" sz="4000" dirty="0"/>
              <a:t>1</a:t>
            </a:r>
            <a:r>
              <a:rPr lang="en-GB" altLang="en-US" sz="4000" dirty="0" smtClean="0"/>
              <a:t>.90  </a:t>
            </a:r>
          </a:p>
          <a:p>
            <a:pPr>
              <a:buFontTx/>
              <a:buNone/>
            </a:pPr>
            <a:endParaRPr lang="en-GB" altLang="en-US" sz="4900" dirty="0" smtClean="0"/>
          </a:p>
          <a:p>
            <a:pPr>
              <a:buFontTx/>
              <a:buNone/>
            </a:pPr>
            <a:r>
              <a:rPr lang="en-GB" altLang="en-US" sz="4900" dirty="0" smtClean="0"/>
              <a:t>So 5% of £38.00 is £1.90</a:t>
            </a:r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774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900" dirty="0" smtClean="0"/>
              <a:t>You have a try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r>
              <a:rPr lang="en-GB" altLang="en-US" sz="4900" dirty="0" smtClean="0"/>
              <a:t>               </a:t>
            </a:r>
            <a:r>
              <a:rPr lang="en-GB" altLang="en-US" sz="4900" dirty="0" smtClean="0"/>
              <a:t>5% </a:t>
            </a:r>
            <a:r>
              <a:rPr lang="en-GB" altLang="en-US" sz="4900" dirty="0" smtClean="0"/>
              <a:t>of </a:t>
            </a:r>
            <a:r>
              <a:rPr lang="en-GB" altLang="en-US" sz="4900" dirty="0" smtClean="0"/>
              <a:t>£12.80</a:t>
            </a:r>
            <a:endParaRPr lang="en-GB" altLang="en-US" sz="4900" dirty="0" smtClean="0"/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1775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900" dirty="0" smtClean="0"/>
              <a:t>Did you get the answer …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r>
              <a:rPr lang="en-GB" altLang="en-US" sz="4900" dirty="0" smtClean="0"/>
              <a:t>               </a:t>
            </a:r>
            <a:r>
              <a:rPr lang="en-GB" altLang="en-US" sz="4900" dirty="0" smtClean="0"/>
              <a:t>5% </a:t>
            </a:r>
            <a:r>
              <a:rPr lang="en-GB" altLang="en-US" sz="4900" dirty="0" smtClean="0"/>
              <a:t>of </a:t>
            </a:r>
            <a:r>
              <a:rPr lang="en-GB" altLang="en-US" sz="4900" dirty="0" smtClean="0"/>
              <a:t>£12.80 </a:t>
            </a:r>
            <a:r>
              <a:rPr lang="en-GB" altLang="en-US" sz="4900" dirty="0" smtClean="0"/>
              <a:t>is 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 algn="ctr">
              <a:buFontTx/>
              <a:buNone/>
            </a:pPr>
            <a:r>
              <a:rPr lang="en-GB" altLang="en-US" sz="7200" dirty="0" smtClean="0"/>
              <a:t>  </a:t>
            </a:r>
            <a:r>
              <a:rPr lang="en-GB" altLang="en-US" sz="7200" dirty="0" smtClean="0"/>
              <a:t>£0.64 or 64p</a:t>
            </a:r>
            <a:endParaRPr lang="en-GB" altLang="en-US" sz="7200" dirty="0" smtClean="0"/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10687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000" dirty="0" smtClean="0"/>
              <a:t>To find </a:t>
            </a:r>
            <a:r>
              <a:rPr lang="en-GB" altLang="en-US" sz="4000" dirty="0" smtClean="0"/>
              <a:t>35</a:t>
            </a:r>
            <a:r>
              <a:rPr lang="en-GB" altLang="en-US" sz="4000" dirty="0" smtClean="0"/>
              <a:t>%, first find 10</a:t>
            </a:r>
            <a:r>
              <a:rPr lang="en-GB" altLang="en-US" sz="4000" dirty="0" smtClean="0"/>
              <a:t>%.</a:t>
            </a:r>
            <a:endParaRPr lang="en-GB" altLang="en-US" sz="4000" dirty="0" smtClean="0"/>
          </a:p>
          <a:p>
            <a:pPr>
              <a:buFontTx/>
              <a:buNone/>
            </a:pPr>
            <a:endParaRPr lang="en-GB" altLang="en-US" sz="800" dirty="0"/>
          </a:p>
          <a:p>
            <a:pPr algn="ctr">
              <a:buFontTx/>
              <a:buNone/>
            </a:pPr>
            <a:r>
              <a:rPr lang="en-GB" altLang="en-US" sz="3600" dirty="0" smtClean="0"/>
              <a:t>       What is </a:t>
            </a:r>
            <a:r>
              <a:rPr lang="en-GB" altLang="en-US" sz="3600" dirty="0" smtClean="0"/>
              <a:t>10% </a:t>
            </a:r>
            <a:r>
              <a:rPr lang="en-GB" altLang="en-US" sz="3600" dirty="0" smtClean="0"/>
              <a:t>of £38.00</a:t>
            </a:r>
          </a:p>
          <a:p>
            <a:pPr>
              <a:buFontTx/>
              <a:buNone/>
            </a:pPr>
            <a:endParaRPr lang="en-GB" altLang="en-US" sz="2000" dirty="0" smtClean="0"/>
          </a:p>
          <a:p>
            <a:pPr algn="ctr">
              <a:buFontTx/>
              <a:buNone/>
            </a:pPr>
            <a:r>
              <a:rPr lang="en-GB" altLang="en-US" sz="3600" dirty="0" smtClean="0"/>
              <a:t>3.800 changes to </a:t>
            </a:r>
            <a:r>
              <a:rPr lang="en-GB" altLang="en-US" sz="3600" dirty="0" smtClean="0"/>
              <a:t>3.80</a:t>
            </a:r>
          </a:p>
          <a:p>
            <a:pPr algn="ctr">
              <a:buFontTx/>
              <a:buNone/>
            </a:pPr>
            <a:r>
              <a:rPr lang="en-GB" altLang="en-US" sz="3600" dirty="0" smtClean="0"/>
              <a:t>Then you multiply the £3.80 by 3 to get 30% = £11.40</a:t>
            </a:r>
          </a:p>
          <a:p>
            <a:pPr algn="ctr">
              <a:buFontTx/>
              <a:buNone/>
            </a:pPr>
            <a:r>
              <a:rPr lang="en-GB" altLang="en-US" sz="3600" dirty="0" smtClean="0"/>
              <a:t>Then you have to half the £3.80 to get 5% </a:t>
            </a:r>
          </a:p>
          <a:p>
            <a:pPr algn="ctr">
              <a:buFontTx/>
              <a:buNone/>
            </a:pPr>
            <a:r>
              <a:rPr lang="en-GB" altLang="en-US" sz="3600" dirty="0" smtClean="0"/>
              <a:t>= £1.90</a:t>
            </a:r>
            <a:endParaRPr lang="en-GB" altLang="en-US" sz="3600" dirty="0"/>
          </a:p>
          <a:p>
            <a:pPr algn="ctr">
              <a:buFontTx/>
              <a:buNone/>
            </a:pPr>
            <a:r>
              <a:rPr lang="en-GB" altLang="en-US" sz="3600" dirty="0" smtClean="0"/>
              <a:t>Then add £11.40 and £1.90 to get your 35% which is £13.30 – so 35% of £38.00 is £13.30</a:t>
            </a:r>
            <a:endParaRPr lang="en-GB" altLang="en-US" sz="3600" dirty="0" smtClean="0"/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570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dirty="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4000" dirty="0" smtClean="0"/>
          </a:p>
          <a:p>
            <a:pPr>
              <a:buFontTx/>
              <a:buNone/>
            </a:pPr>
            <a:r>
              <a:rPr lang="en-GB" altLang="en-US" sz="5000" dirty="0" smtClean="0"/>
              <a:t>   Can you remember these types of slides from class?  </a:t>
            </a:r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r>
              <a:rPr lang="en-GB" altLang="en-US" sz="5000" dirty="0"/>
              <a:t> </a:t>
            </a:r>
            <a:r>
              <a:rPr lang="en-GB" altLang="en-US" sz="5000" dirty="0" smtClean="0"/>
              <a:t> Have a go then complete the worksheets please.</a:t>
            </a:r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56992"/>
            <a:ext cx="2441848" cy="183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5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29027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29028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 are still a little unsure have a go at this one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10% of £35.00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20% of £59.40</a:t>
            </a:r>
          </a:p>
        </p:txBody>
      </p:sp>
      <p:sp>
        <p:nvSpPr>
          <p:cNvPr id="129031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dirty="0" smtClean="0">
                <a:solidFill>
                  <a:srgbClr val="000000"/>
                </a:solidFill>
              </a:rPr>
              <a:t>35% of £153.80</a:t>
            </a:r>
          </a:p>
        </p:txBody>
      </p:sp>
      <p:sp>
        <p:nvSpPr>
          <p:cNvPr id="3811337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£3.50</a:t>
            </a:r>
          </a:p>
        </p:txBody>
      </p:sp>
      <p:sp>
        <p:nvSpPr>
          <p:cNvPr id="3811338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£11.88</a:t>
            </a:r>
          </a:p>
        </p:txBody>
      </p:sp>
      <p:sp>
        <p:nvSpPr>
          <p:cNvPr id="3811339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dirty="0" smtClean="0">
                <a:solidFill>
                  <a:srgbClr val="FF3300"/>
                </a:solidFill>
              </a:rPr>
              <a:t>£53.83</a:t>
            </a:r>
          </a:p>
        </p:txBody>
      </p:sp>
    </p:spTree>
    <p:extLst>
      <p:ext uri="{BB962C8B-B14F-4D97-AF65-F5344CB8AC3E}">
        <p14:creationId xmlns:p14="http://schemas.microsoft.com/office/powerpoint/2010/main" val="102068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1337" grpId="0" animBg="1"/>
      <p:bldP spid="3811338" grpId="0" animBg="1"/>
      <p:bldP spid="38113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30051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30052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 are still a little unsure have a go at this one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10% of £88.00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20% of £68.60</a:t>
            </a:r>
          </a:p>
        </p:txBody>
      </p:sp>
      <p:sp>
        <p:nvSpPr>
          <p:cNvPr id="130055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dirty="0" smtClean="0">
                <a:solidFill>
                  <a:srgbClr val="000000"/>
                </a:solidFill>
              </a:rPr>
              <a:t>45% of £243.56</a:t>
            </a:r>
          </a:p>
        </p:txBody>
      </p:sp>
      <p:sp>
        <p:nvSpPr>
          <p:cNvPr id="3812361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£8.80</a:t>
            </a:r>
          </a:p>
        </p:txBody>
      </p:sp>
      <p:sp>
        <p:nvSpPr>
          <p:cNvPr id="3812362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£13.72</a:t>
            </a:r>
          </a:p>
        </p:txBody>
      </p:sp>
      <p:sp>
        <p:nvSpPr>
          <p:cNvPr id="3812363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dirty="0" smtClean="0">
                <a:solidFill>
                  <a:srgbClr val="FF3300"/>
                </a:solidFill>
              </a:rPr>
              <a:t>£109.59</a:t>
            </a:r>
          </a:p>
        </p:txBody>
      </p:sp>
    </p:spTree>
    <p:extLst>
      <p:ext uri="{BB962C8B-B14F-4D97-AF65-F5344CB8AC3E}">
        <p14:creationId xmlns:p14="http://schemas.microsoft.com/office/powerpoint/2010/main" val="302002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2361" grpId="0" animBg="1"/>
      <p:bldP spid="3812362" grpId="0" animBg="1"/>
      <p:bldP spid="381236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31075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31076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 are still a little unsure have a go at this one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10% of £273.00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20% of £128.50</a:t>
            </a:r>
          </a:p>
        </p:txBody>
      </p:sp>
      <p:sp>
        <p:nvSpPr>
          <p:cNvPr id="131079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35% of £468.00</a:t>
            </a:r>
          </a:p>
        </p:txBody>
      </p:sp>
      <p:sp>
        <p:nvSpPr>
          <p:cNvPr id="3813385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£27.30</a:t>
            </a:r>
          </a:p>
        </p:txBody>
      </p:sp>
      <p:sp>
        <p:nvSpPr>
          <p:cNvPr id="3813386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£25.70</a:t>
            </a:r>
          </a:p>
        </p:txBody>
      </p:sp>
      <p:sp>
        <p:nvSpPr>
          <p:cNvPr id="3813387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£163.80</a:t>
            </a:r>
          </a:p>
        </p:txBody>
      </p:sp>
    </p:spTree>
    <p:extLst>
      <p:ext uri="{BB962C8B-B14F-4D97-AF65-F5344CB8AC3E}">
        <p14:creationId xmlns:p14="http://schemas.microsoft.com/office/powerpoint/2010/main" val="15091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3385" grpId="0" animBg="1"/>
      <p:bldP spid="3813386" grpId="0" animBg="1"/>
      <p:bldP spid="38133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32099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32100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 are still a little unsure have a go at this one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10% of £186.00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20% of £566.00</a:t>
            </a:r>
          </a:p>
        </p:txBody>
      </p:sp>
      <p:sp>
        <p:nvSpPr>
          <p:cNvPr id="132103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dirty="0" smtClean="0">
                <a:solidFill>
                  <a:srgbClr val="000000"/>
                </a:solidFill>
              </a:rPr>
              <a:t>75% of £653.80</a:t>
            </a:r>
          </a:p>
        </p:txBody>
      </p:sp>
      <p:sp>
        <p:nvSpPr>
          <p:cNvPr id="3814409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£18.60</a:t>
            </a:r>
          </a:p>
        </p:txBody>
      </p:sp>
      <p:sp>
        <p:nvSpPr>
          <p:cNvPr id="3814410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£113.20</a:t>
            </a:r>
          </a:p>
        </p:txBody>
      </p:sp>
      <p:sp>
        <p:nvSpPr>
          <p:cNvPr id="3814411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dirty="0" smtClean="0">
                <a:solidFill>
                  <a:srgbClr val="FF3300"/>
                </a:solidFill>
              </a:rPr>
              <a:t>£490.35</a:t>
            </a:r>
          </a:p>
        </p:txBody>
      </p:sp>
    </p:spTree>
    <p:extLst>
      <p:ext uri="{BB962C8B-B14F-4D97-AF65-F5344CB8AC3E}">
        <p14:creationId xmlns:p14="http://schemas.microsoft.com/office/powerpoint/2010/main" val="7637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4409" grpId="0" animBg="1"/>
      <p:bldP spid="3814410" grpId="0" animBg="1"/>
      <p:bldP spid="38144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 </a:t>
            </a:r>
          </a:p>
          <a:p>
            <a:pPr>
              <a:buFontTx/>
              <a:buNone/>
            </a:pPr>
            <a:r>
              <a:rPr lang="en-GB" altLang="en-US" sz="5000" dirty="0"/>
              <a:t> </a:t>
            </a:r>
            <a:r>
              <a:rPr lang="en-GB" altLang="en-US" sz="5000" dirty="0" smtClean="0"/>
              <a:t> So that you can do this in your head or on a piece of paper, rather than using a calculator, first find 10% </a:t>
            </a:r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1825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33123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33124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 are still a little unsure have a go at this one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10% of £211.00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20% of £129.62</a:t>
            </a:r>
          </a:p>
        </p:txBody>
      </p:sp>
      <p:sp>
        <p:nvSpPr>
          <p:cNvPr id="133127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dirty="0" smtClean="0">
                <a:solidFill>
                  <a:srgbClr val="000000"/>
                </a:solidFill>
              </a:rPr>
              <a:t>65% of £145.40</a:t>
            </a:r>
          </a:p>
        </p:txBody>
      </p:sp>
      <p:sp>
        <p:nvSpPr>
          <p:cNvPr id="3815433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£21.10</a:t>
            </a:r>
          </a:p>
        </p:txBody>
      </p:sp>
      <p:sp>
        <p:nvSpPr>
          <p:cNvPr id="3815434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£25.92</a:t>
            </a:r>
          </a:p>
        </p:txBody>
      </p:sp>
      <p:sp>
        <p:nvSpPr>
          <p:cNvPr id="3815435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dirty="0" smtClean="0">
                <a:solidFill>
                  <a:srgbClr val="FF3300"/>
                </a:solidFill>
              </a:rPr>
              <a:t>£94.51</a:t>
            </a:r>
          </a:p>
        </p:txBody>
      </p:sp>
    </p:spTree>
    <p:extLst>
      <p:ext uri="{BB962C8B-B14F-4D97-AF65-F5344CB8AC3E}">
        <p14:creationId xmlns:p14="http://schemas.microsoft.com/office/powerpoint/2010/main" val="98052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5433" grpId="0" animBg="1"/>
      <p:bldP spid="3815434" grpId="0" animBg="1"/>
      <p:bldP spid="38154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5000" smtClean="0"/>
              <a:t>Calculating percentages</a:t>
            </a:r>
          </a:p>
          <a:p>
            <a:pPr algn="ctr">
              <a:buFontTx/>
              <a:buNone/>
            </a:pPr>
            <a:endParaRPr lang="en-GB" altLang="en-US" sz="5000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   </a:t>
            </a:r>
          </a:p>
        </p:txBody>
      </p:sp>
      <p:sp>
        <p:nvSpPr>
          <p:cNvPr id="134147" name="AutoShape 3"/>
          <p:cNvSpPr>
            <a:spLocks noChangeArrowheads="1"/>
          </p:cNvSpPr>
          <p:nvPr/>
        </p:nvSpPr>
        <p:spPr bwMode="auto">
          <a:xfrm>
            <a:off x="0" y="2708275"/>
            <a:ext cx="9144000" cy="720725"/>
          </a:xfrm>
          <a:prstGeom prst="wedgeEllipseCallout">
            <a:avLst>
              <a:gd name="adj1" fmla="val -29634"/>
              <a:gd name="adj2" fmla="val 109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you’ve cracked it have a go at this one</a:t>
            </a:r>
          </a:p>
        </p:txBody>
      </p:sp>
      <p:sp>
        <p:nvSpPr>
          <p:cNvPr id="134148" name="AutoShape 4"/>
          <p:cNvSpPr>
            <a:spLocks noChangeArrowheads="1"/>
          </p:cNvSpPr>
          <p:nvPr/>
        </p:nvSpPr>
        <p:spPr bwMode="auto">
          <a:xfrm>
            <a:off x="179388" y="836613"/>
            <a:ext cx="8964612" cy="936625"/>
          </a:xfrm>
          <a:prstGeom prst="wedgeEllipseCallout">
            <a:avLst>
              <a:gd name="adj1" fmla="val -30060"/>
              <a:gd name="adj2" fmla="val 9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If you are still a little unsure have a go at this one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10% of £244.00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0" y="4005263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smtClean="0">
                <a:solidFill>
                  <a:srgbClr val="000000"/>
                </a:solidFill>
              </a:rPr>
              <a:t>20% of £386.50</a:t>
            </a:r>
          </a:p>
        </p:txBody>
      </p:sp>
      <p:sp>
        <p:nvSpPr>
          <p:cNvPr id="134151" name="AutoShape 7"/>
          <p:cNvSpPr>
            <a:spLocks noChangeArrowheads="1"/>
          </p:cNvSpPr>
          <p:nvPr/>
        </p:nvSpPr>
        <p:spPr bwMode="auto">
          <a:xfrm>
            <a:off x="0" y="4508500"/>
            <a:ext cx="9144000" cy="720725"/>
          </a:xfrm>
          <a:prstGeom prst="wedgeEllipseCallout">
            <a:avLst>
              <a:gd name="adj1" fmla="val -29912"/>
              <a:gd name="adj2" fmla="val 110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smtClean="0">
                <a:solidFill>
                  <a:srgbClr val="000000"/>
                </a:solidFill>
              </a:rPr>
              <a:t>Real challenge!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 dirty="0" smtClean="0">
                <a:solidFill>
                  <a:srgbClr val="000000"/>
                </a:solidFill>
              </a:rPr>
              <a:t>35% of £8436.00</a:t>
            </a:r>
          </a:p>
        </p:txBody>
      </p:sp>
      <p:sp>
        <p:nvSpPr>
          <p:cNvPr id="3816457" name="Text Box 9"/>
          <p:cNvSpPr txBox="1">
            <a:spLocks noChangeArrowheads="1"/>
          </p:cNvSpPr>
          <p:nvPr/>
        </p:nvSpPr>
        <p:spPr bwMode="auto">
          <a:xfrm>
            <a:off x="6948488" y="2060575"/>
            <a:ext cx="1655762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£24.40</a:t>
            </a:r>
          </a:p>
        </p:txBody>
      </p:sp>
      <p:sp>
        <p:nvSpPr>
          <p:cNvPr id="3816458" name="Text Box 10"/>
          <p:cNvSpPr txBox="1">
            <a:spLocks noChangeArrowheads="1"/>
          </p:cNvSpPr>
          <p:nvPr/>
        </p:nvSpPr>
        <p:spPr bwMode="auto">
          <a:xfrm>
            <a:off x="7019925" y="3789363"/>
            <a:ext cx="1655763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smtClean="0">
                <a:solidFill>
                  <a:srgbClr val="FF3300"/>
                </a:solidFill>
              </a:rPr>
              <a:t>£77.30</a:t>
            </a:r>
          </a:p>
        </p:txBody>
      </p:sp>
      <p:sp>
        <p:nvSpPr>
          <p:cNvPr id="3816459" name="Text Box 11"/>
          <p:cNvSpPr txBox="1">
            <a:spLocks noChangeArrowheads="1"/>
          </p:cNvSpPr>
          <p:nvPr/>
        </p:nvSpPr>
        <p:spPr bwMode="auto">
          <a:xfrm>
            <a:off x="7092950" y="5805488"/>
            <a:ext cx="2051050" cy="54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000" dirty="0" smtClean="0">
                <a:solidFill>
                  <a:srgbClr val="FF3300"/>
                </a:solidFill>
              </a:rPr>
              <a:t>2952.60</a:t>
            </a:r>
          </a:p>
        </p:txBody>
      </p:sp>
    </p:spTree>
    <p:extLst>
      <p:ext uri="{BB962C8B-B14F-4D97-AF65-F5344CB8AC3E}">
        <p14:creationId xmlns:p14="http://schemas.microsoft.com/office/powerpoint/2010/main" val="291874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6457" grpId="0" animBg="1"/>
      <p:bldP spid="3816458" grpId="0" animBg="1"/>
      <p:bldP spid="38164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900" dirty="0" smtClean="0"/>
              <a:t>In class, we write the number down, we move the decimal point one place to the left and then rub out the far right number.</a:t>
            </a:r>
          </a:p>
          <a:p>
            <a:pPr>
              <a:buNone/>
            </a:pPr>
            <a:r>
              <a:rPr lang="en-GB" altLang="en-US" sz="4900" dirty="0"/>
              <a:t> </a:t>
            </a:r>
            <a:r>
              <a:rPr lang="en-GB" altLang="en-US" sz="4900" dirty="0" smtClean="0"/>
              <a:t> £45.00 changes to £4.500             which changes to £4.50 – you have now found 10% of £45.00 </a:t>
            </a:r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885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900" dirty="0" smtClean="0"/>
              <a:t>You have a go – remember write the number, move the decimal place to the left, rub out the far right number.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r>
              <a:rPr lang="en-GB" altLang="en-US" sz="4900" dirty="0" smtClean="0"/>
              <a:t>               £38.50</a:t>
            </a:r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69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900" dirty="0" smtClean="0"/>
              <a:t>Did you get the answer …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r>
              <a:rPr lang="en-GB" altLang="en-US" sz="4900" dirty="0" smtClean="0"/>
              <a:t>               10% of £38.50  is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 algn="ctr">
              <a:buFontTx/>
              <a:buNone/>
            </a:pPr>
            <a:r>
              <a:rPr lang="en-GB" altLang="en-US" sz="7200" dirty="0" smtClean="0"/>
              <a:t>£3.85</a:t>
            </a:r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2320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900" dirty="0" smtClean="0"/>
              <a:t>You have a go – remember write the number, move the decimal place to the left, rub out the far right number.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r>
              <a:rPr lang="en-GB" altLang="en-US" sz="4900" dirty="0" smtClean="0"/>
              <a:t>               £56.20</a:t>
            </a:r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849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900" dirty="0" smtClean="0"/>
              <a:t>Did you get the answer …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r>
              <a:rPr lang="en-GB" altLang="en-US" sz="4900" dirty="0" smtClean="0"/>
              <a:t>               10% of £56.20  is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 algn="ctr">
              <a:buFontTx/>
              <a:buNone/>
            </a:pPr>
            <a:r>
              <a:rPr lang="en-GB" altLang="en-US" sz="7200" dirty="0" smtClean="0"/>
              <a:t>£5.62</a:t>
            </a:r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722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900" dirty="0" smtClean="0"/>
              <a:t>To find 20%, first find 10% then double it.</a:t>
            </a:r>
          </a:p>
          <a:p>
            <a:pPr>
              <a:buFontTx/>
              <a:buNone/>
            </a:pPr>
            <a:endParaRPr lang="en-GB" altLang="en-US" sz="2000" dirty="0"/>
          </a:p>
          <a:p>
            <a:pPr>
              <a:buFontTx/>
              <a:buNone/>
            </a:pPr>
            <a:r>
              <a:rPr lang="en-GB" altLang="en-US" sz="4900" dirty="0" smtClean="0"/>
              <a:t>       What is 20% of £38.50</a:t>
            </a:r>
          </a:p>
          <a:p>
            <a:pPr>
              <a:buFontTx/>
              <a:buNone/>
            </a:pPr>
            <a:r>
              <a:rPr lang="en-GB" altLang="en-US" sz="4900" dirty="0" smtClean="0"/>
              <a:t>                    </a:t>
            </a:r>
          </a:p>
          <a:p>
            <a:pPr>
              <a:buFontTx/>
              <a:buNone/>
            </a:pPr>
            <a:r>
              <a:rPr lang="en-GB" altLang="en-US" sz="4000" dirty="0" smtClean="0"/>
              <a:t>3.850 changes to 3.85 then x 2 = 7.70  </a:t>
            </a:r>
          </a:p>
          <a:p>
            <a:pPr>
              <a:buFontTx/>
              <a:buNone/>
            </a:pPr>
            <a:endParaRPr lang="en-GB" altLang="en-US" sz="4900" dirty="0" smtClean="0"/>
          </a:p>
          <a:p>
            <a:pPr>
              <a:buFontTx/>
              <a:buNone/>
            </a:pPr>
            <a:r>
              <a:rPr lang="en-GB" altLang="en-US" sz="4900" dirty="0" smtClean="0"/>
              <a:t>So 20% of £38.50 is £7.70</a:t>
            </a:r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849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5000" dirty="0" smtClean="0"/>
              <a:t>  </a:t>
            </a:r>
            <a:r>
              <a:rPr lang="en-GB" altLang="en-US" sz="4900" dirty="0" smtClean="0"/>
              <a:t>You have a try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r>
              <a:rPr lang="en-GB" altLang="en-US" sz="4900" dirty="0" smtClean="0"/>
              <a:t>               20% of £24.20</a:t>
            </a:r>
          </a:p>
          <a:p>
            <a:pPr>
              <a:buFontTx/>
              <a:buNone/>
            </a:pPr>
            <a:endParaRPr lang="en-GB" altLang="en-US" sz="4900" dirty="0"/>
          </a:p>
          <a:p>
            <a:pPr>
              <a:buFontTx/>
              <a:buNone/>
            </a:pPr>
            <a:endParaRPr lang="en-GB" altLang="en-US" sz="5000" dirty="0"/>
          </a:p>
          <a:p>
            <a:pPr>
              <a:buFontTx/>
              <a:buNone/>
            </a:pPr>
            <a:endParaRPr lang="en-GB" altLang="en-US" sz="5000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pPr>
              <a:buFontTx/>
              <a:buNone/>
            </a:pPr>
            <a:r>
              <a:rPr lang="en-GB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722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738</Words>
  <Application>Microsoft Office PowerPoint</Application>
  <PresentationFormat>On-screen Show (4:3)</PresentationFormat>
  <Paragraphs>250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145</cp:revision>
  <cp:lastPrinted>2020-03-29T14:51:49Z</cp:lastPrinted>
  <dcterms:created xsi:type="dcterms:W3CDTF">2020-03-13T17:45:04Z</dcterms:created>
  <dcterms:modified xsi:type="dcterms:W3CDTF">2020-06-19T07:43:41Z</dcterms:modified>
</cp:coreProperties>
</file>