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handoutMasterIdLst>
    <p:handoutMasterId r:id="rId18"/>
  </p:handoutMasterIdLst>
  <p:sldIdLst>
    <p:sldId id="287" r:id="rId3"/>
    <p:sldId id="261" r:id="rId4"/>
    <p:sldId id="267" r:id="rId5"/>
    <p:sldId id="263" r:id="rId6"/>
    <p:sldId id="264" r:id="rId7"/>
    <p:sldId id="308" r:id="rId8"/>
    <p:sldId id="310" r:id="rId9"/>
    <p:sldId id="291" r:id="rId10"/>
    <p:sldId id="311" r:id="rId11"/>
    <p:sldId id="312" r:id="rId12"/>
    <p:sldId id="292" r:id="rId13"/>
    <p:sldId id="293" r:id="rId14"/>
    <p:sldId id="313" r:id="rId15"/>
    <p:sldId id="294" r:id="rId16"/>
    <p:sldId id="290" r:id="rId17"/>
  </p:sldIdLst>
  <p:sldSz cx="9144000" cy="6858000" type="screen4x3"/>
  <p:notesSz cx="6858000" cy="9144000"/>
  <p:embeddedFontLst>
    <p:embeddedFont>
      <p:font typeface="Sassoon Infant Rg" panose="02000503030000020003" charset="0"/>
      <p:regular r:id="rId19"/>
      <p:bold r:id="rId20"/>
    </p:embeddedFont>
    <p:embeddedFont>
      <p:font typeface="Twinkl" panose="020B0604020202020204" charset="0"/>
      <p:regular r:id="rId21"/>
      <p:bold r:id="rId22"/>
    </p:embeddedFont>
    <p:embeddedFont>
      <p:font typeface="Tuffy-TTF" panose="020B0603060100000000" charset="0"/>
      <p:regular r:id="rId23"/>
      <p:bold r:id="rId24"/>
      <p:italic r:id="rId25"/>
      <p:boldItalic r:id="rId26"/>
    </p:embeddedFont>
    <p:embeddedFont>
      <p:font typeface="Twinkl SemiBold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uffy" panose="020B0603060100000000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8AD"/>
    <a:srgbClr val="653B8F"/>
    <a:srgbClr val="EE7919"/>
    <a:srgbClr val="C1CBF7"/>
    <a:srgbClr val="86CCCE"/>
    <a:srgbClr val="B2B2B2"/>
    <a:srgbClr val="AD8CC0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032" y="44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199094"/>
          </a:xfrm>
        </p:spPr>
        <p:txBody>
          <a:bodyPr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7" y="1837268"/>
            <a:ext cx="8220075" cy="4558770"/>
          </a:xfrm>
        </p:spPr>
        <p:txBody>
          <a:bodyPr/>
          <a:lstStyle>
            <a:lvl1pPr>
              <a:defRPr sz="1800">
                <a:latin typeface="+mn-lt"/>
                <a:ea typeface="Twinkl" pitchFamily="2" charset="0"/>
              </a:defRPr>
            </a:lvl1pPr>
            <a:lvl2pPr>
              <a:defRPr sz="1600">
                <a:latin typeface="+mn-lt"/>
                <a:ea typeface="Twinkl" pitchFamily="2" charset="0"/>
              </a:defRPr>
            </a:lvl2pPr>
            <a:lvl3pPr>
              <a:defRPr sz="1400">
                <a:latin typeface="+mn-lt"/>
                <a:ea typeface="Twinkl" pitchFamily="2" charset="0"/>
              </a:defRPr>
            </a:lvl3pPr>
            <a:lvl4pPr>
              <a:defRPr sz="1400">
                <a:latin typeface="+mn-lt"/>
                <a:ea typeface="Twinkl" pitchFamily="2" charset="0"/>
              </a:defRPr>
            </a:lvl4pPr>
            <a:lvl5pPr>
              <a:defRPr sz="1400">
                <a:latin typeface="+mn-lt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4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8935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38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57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01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+mn-lt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+mn-lt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2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7" Type="http://schemas.openxmlformats.org/officeDocument/2006/relationships/image" Target="../media/image26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7200" y="608442"/>
            <a:ext cx="8220075" cy="5484383"/>
            <a:chOff x="457200" y="608442"/>
            <a:chExt cx="8220075" cy="5484383"/>
          </a:xfrm>
        </p:grpSpPr>
        <p:sp>
          <p:nvSpPr>
            <p:cNvPr id="27" name="Rectangle 26"/>
            <p:cNvSpPr/>
            <p:nvPr/>
          </p:nvSpPr>
          <p:spPr>
            <a:xfrm>
              <a:off x="3581398" y="2168871"/>
              <a:ext cx="4806951" cy="3923954"/>
            </a:xfrm>
            <a:prstGeom prst="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inkl" pitchFamily="50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5649" y="1422428"/>
              <a:ext cx="76231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We use macros within PowerPoints to increase the interactivity of our presentations. Follow this simple process to get the most out of this resource.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uffy-TTF" panose="020B0603060100000000" pitchFamily="34" charset="0"/>
                <a:ea typeface="Tuffy" panose="020B0603060100000000" pitchFamily="34" charset="0"/>
              </a:endParaRP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>
            <a:xfrm>
              <a:off x="457200" y="608442"/>
              <a:ext cx="8220075" cy="6523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4192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Guidance for Macros in PowerPoints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651" y="2168871"/>
              <a:ext cx="2681816" cy="3923954"/>
            </a:xfrm>
            <a:prstGeom prst="rect">
              <a:avLst/>
            </a:prstGeom>
            <a:solidFill>
              <a:srgbClr val="ACDDF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1" name="Content Placeholder 6"/>
            <p:cNvSpPr txBox="1">
              <a:spLocks/>
            </p:cNvSpPr>
            <p:nvPr/>
          </p:nvSpPr>
          <p:spPr>
            <a:xfrm>
              <a:off x="755649" y="2168871"/>
              <a:ext cx="2681817" cy="3923954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What to do: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Open the PowerPoint file and  enable editing.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A security warning box may appear. Click yes.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Click enable content.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Enter presentation mode (start the slide show). 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320638" y="2344545"/>
              <a:ext cx="3328470" cy="3572606"/>
              <a:chOff x="4322568" y="2344545"/>
              <a:chExt cx="3328470" cy="357260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322568" y="4923848"/>
                <a:ext cx="3328470" cy="993303"/>
                <a:chOff x="4324499" y="4866698"/>
                <a:chExt cx="3328470" cy="993303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687"/>
                <a:stretch>
                  <a:fillRect/>
                </a:stretch>
              </p:blipFill>
              <p:spPr bwMode="auto">
                <a:xfrm>
                  <a:off x="4324499" y="4866698"/>
                  <a:ext cx="3328470" cy="993303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0" name="Straight Arrow Connector 39"/>
                <p:cNvCxnSpPr/>
                <p:nvPr/>
              </p:nvCxnSpPr>
              <p:spPr bwMode="auto">
                <a:xfrm flipH="1">
                  <a:off x="7039039" y="5150347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2569" y="2344545"/>
                <a:ext cx="3328468" cy="34570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4322568" y="2844774"/>
                <a:ext cx="3328470" cy="1424323"/>
                <a:chOff x="4324499" y="3094889"/>
                <a:chExt cx="3328470" cy="1424323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8" t="5788" r="2624" b="7516"/>
                <a:stretch/>
              </p:blipFill>
              <p:spPr>
                <a:xfrm>
                  <a:off x="4324499" y="3094889"/>
                  <a:ext cx="3328470" cy="1424323"/>
                </a:xfrm>
                <a:prstGeom prst="rect">
                  <a:avLst/>
                </a:prstGeom>
                <a:ln w="28575">
                  <a:solidFill>
                    <a:srgbClr val="0070C0"/>
                  </a:solidFill>
                </a:ln>
              </p:spPr>
            </p:pic>
            <p:cxnSp>
              <p:nvCxnSpPr>
                <p:cNvPr id="38" name="Straight Arrow Connector 37"/>
                <p:cNvCxnSpPr/>
                <p:nvPr/>
              </p:nvCxnSpPr>
              <p:spPr bwMode="auto">
                <a:xfrm flipH="1">
                  <a:off x="6613521" y="3807050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2" t="28980" r="16811" b="55601"/>
              <a:stretch/>
            </p:blipFill>
            <p:spPr>
              <a:xfrm>
                <a:off x="4322568" y="4423618"/>
                <a:ext cx="3328470" cy="345708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6675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456718"/>
            <a:ext cx="6711770" cy="734032"/>
            <a:chOff x="708205" y="2023494"/>
            <a:chExt cx="6711770" cy="7340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023494"/>
              <a:ext cx="6711770" cy="734032"/>
              <a:chOff x="708205" y="1413897"/>
              <a:chExt cx="6711770" cy="73403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413897"/>
                <a:ext cx="6664325" cy="7340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88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050303"/>
              <a:ext cx="6141381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Cholesterol is a type of fat that travels in the blood. </a:t>
              </a:r>
              <a:r>
                <a:rPr lang="en-GB" dirty="0"/>
                <a:t>It only comes from </a:t>
              </a:r>
              <a:r>
                <a:rPr lang="en-GB" b="1" dirty="0"/>
                <a:t>animal</a:t>
              </a:r>
              <a:r>
                <a:rPr lang="en-GB"/>
                <a:t> products</a:t>
              </a:r>
              <a:r>
                <a:rPr lang="en-GB" spc="-30" dirty="0">
                  <a:solidFill>
                    <a:srgbClr val="1C1C1C"/>
                  </a:solidFill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430079"/>
            <a:ext cx="5902145" cy="846521"/>
            <a:chOff x="708205" y="2194557"/>
            <a:chExt cx="5902145" cy="846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7"/>
              <a:ext cx="5902145" cy="846521"/>
              <a:chOff x="708205" y="1584960"/>
              <a:chExt cx="5902145" cy="84652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854700" cy="8465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19705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57228"/>
              <a:ext cx="4779918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Our own livers actually make some cholesterol as some parts of our bodies need it.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3579673"/>
            <a:ext cx="4654370" cy="849452"/>
            <a:chOff x="708205" y="2194556"/>
            <a:chExt cx="4654370" cy="84945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4654370" cy="849452"/>
              <a:chOff x="708205" y="1584959"/>
              <a:chExt cx="4654370" cy="84945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606925" cy="84945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19705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3932193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We now know that there are two types of cholesterol.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5A892-D1AF-4C64-893A-8ACF07396568}"/>
              </a:ext>
            </a:extLst>
          </p:cNvPr>
          <p:cNvGrpSpPr/>
          <p:nvPr/>
        </p:nvGrpSpPr>
        <p:grpSpPr>
          <a:xfrm>
            <a:off x="712560" y="4572405"/>
            <a:ext cx="5062436" cy="369332"/>
            <a:chOff x="712560" y="2672834"/>
            <a:chExt cx="5062436" cy="3693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004E98-11FB-4206-A5BC-99DB9A8AF658}"/>
                </a:ext>
              </a:extLst>
            </p:cNvPr>
            <p:cNvSpPr/>
            <p:nvPr/>
          </p:nvSpPr>
          <p:spPr>
            <a:xfrm>
              <a:off x="786130" y="2672834"/>
              <a:ext cx="4988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One is good for keeping our blood vessels clean.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3938C9-25E9-4255-9CE5-55A929C62D8F}"/>
                </a:ext>
              </a:extLst>
            </p:cNvPr>
            <p:cNvSpPr/>
            <p:nvPr/>
          </p:nvSpPr>
          <p:spPr>
            <a:xfrm rot="2700000">
              <a:off x="712560" y="2817754"/>
              <a:ext cx="94891" cy="94891"/>
            </a:xfrm>
            <a:prstGeom prst="rect">
              <a:avLst/>
            </a:prstGeom>
            <a:solidFill>
              <a:srgbClr val="7768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F84C1-CE3B-4D4B-9276-45753CED6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01" y="1448329"/>
            <a:ext cx="3206970" cy="313319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A910B0C-B113-4293-82AA-F6CDFC770CC9}"/>
              </a:ext>
            </a:extLst>
          </p:cNvPr>
          <p:cNvGrpSpPr/>
          <p:nvPr/>
        </p:nvGrpSpPr>
        <p:grpSpPr>
          <a:xfrm>
            <a:off x="712560" y="5001030"/>
            <a:ext cx="7675790" cy="923330"/>
            <a:chOff x="712560" y="2672834"/>
            <a:chExt cx="7675790" cy="9233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A26036-6B9B-468D-B71F-A1ED2B842861}"/>
                </a:ext>
              </a:extLst>
            </p:cNvPr>
            <p:cNvSpPr/>
            <p:nvPr/>
          </p:nvSpPr>
          <p:spPr>
            <a:xfrm>
              <a:off x="786130" y="2672834"/>
              <a:ext cx="76022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other does the opposite - it can build up and block blood vessels which can be very dangerous. This was the type Marie Maynard Daly was interested in.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D9EDCB-45B5-4A6E-AEAA-1D7AA02A0999}"/>
                </a:ext>
              </a:extLst>
            </p:cNvPr>
            <p:cNvSpPr/>
            <p:nvPr/>
          </p:nvSpPr>
          <p:spPr>
            <a:xfrm rot="2700000">
              <a:off x="712560" y="2817754"/>
              <a:ext cx="94891" cy="94891"/>
            </a:xfrm>
            <a:prstGeom prst="rect">
              <a:avLst/>
            </a:prstGeom>
            <a:solidFill>
              <a:srgbClr val="7768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0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C495A07-8B3A-431A-AE31-155746127E10}"/>
              </a:ext>
            </a:extLst>
          </p:cNvPr>
          <p:cNvGrpSpPr/>
          <p:nvPr/>
        </p:nvGrpSpPr>
        <p:grpSpPr>
          <a:xfrm>
            <a:off x="708205" y="2857644"/>
            <a:ext cx="4768669" cy="1114281"/>
            <a:chOff x="708205" y="2194557"/>
            <a:chExt cx="4768669" cy="111428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5A04213-9290-4EF5-91AB-C49DF3C893E1}"/>
                </a:ext>
              </a:extLst>
            </p:cNvPr>
            <p:cNvGrpSpPr/>
            <p:nvPr/>
          </p:nvGrpSpPr>
          <p:grpSpPr>
            <a:xfrm>
              <a:off x="708205" y="2194557"/>
              <a:ext cx="4768669" cy="1114281"/>
              <a:chOff x="708205" y="1584960"/>
              <a:chExt cx="4768669" cy="111428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F38E14B-9CA0-45BB-B239-5A45AA9DB380}"/>
                  </a:ext>
                </a:extLst>
              </p:cNvPr>
              <p:cNvSpPr/>
              <p:nvPr/>
            </p:nvSpPr>
            <p:spPr>
              <a:xfrm>
                <a:off x="755649" y="1584960"/>
                <a:ext cx="4721225" cy="111428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CC0529-A76A-46D1-B1CC-2EA9B3AADA25}"/>
                  </a:ext>
                </a:extLst>
              </p:cNvPr>
              <p:cNvSpPr/>
              <p:nvPr/>
            </p:nvSpPr>
            <p:spPr>
              <a:xfrm rot="2700000">
                <a:off x="708205" y="209346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84C2E55-E7C1-4AFA-A6FF-EA108191162A}"/>
                </a:ext>
              </a:extLst>
            </p:cNvPr>
            <p:cNvSpPr txBox="1"/>
            <p:nvPr/>
          </p:nvSpPr>
          <p:spPr>
            <a:xfrm>
              <a:off x="896983" y="2240083"/>
              <a:ext cx="4313192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 smtClean="0">
                  <a:solidFill>
                    <a:srgbClr val="1C1C1C"/>
                  </a:solidFill>
                </a:rPr>
                <a:t>Think about which </a:t>
              </a:r>
              <a:r>
                <a:rPr lang="en-GB" dirty="0">
                  <a:solidFill>
                    <a:srgbClr val="1C1C1C"/>
                  </a:solidFill>
                </a:rPr>
                <a:t>foods </a:t>
              </a:r>
              <a:r>
                <a:rPr lang="en-GB" dirty="0" smtClean="0">
                  <a:solidFill>
                    <a:srgbClr val="1C1C1C"/>
                  </a:solidFill>
                </a:rPr>
                <a:t>might have </a:t>
              </a:r>
              <a:r>
                <a:rPr lang="en-GB" dirty="0">
                  <a:solidFill>
                    <a:srgbClr val="1C1C1C"/>
                  </a:solidFill>
                </a:rPr>
                <a:t>the highest amounts of cholesterol, then try to order them from highest to lowest.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0960BC-25D6-4194-82A1-913C6EDFC329}"/>
              </a:ext>
            </a:extLst>
          </p:cNvPr>
          <p:cNvGrpSpPr/>
          <p:nvPr/>
        </p:nvGrpSpPr>
        <p:grpSpPr>
          <a:xfrm>
            <a:off x="702592" y="1738088"/>
            <a:ext cx="4964783" cy="843187"/>
            <a:chOff x="708205" y="2194556"/>
            <a:chExt cx="4964783" cy="84318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F64932A-F637-4E2C-82F0-892E8A80CC09}"/>
                </a:ext>
              </a:extLst>
            </p:cNvPr>
            <p:cNvGrpSpPr/>
            <p:nvPr/>
          </p:nvGrpSpPr>
          <p:grpSpPr>
            <a:xfrm>
              <a:off x="708205" y="2194556"/>
              <a:ext cx="4964783" cy="843187"/>
              <a:chOff x="708205" y="1584959"/>
              <a:chExt cx="4964783" cy="84318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F12CF9F-820E-4656-BE45-F6D69B6A68C1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917338" cy="8431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C90DCA8-A9C2-48BF-A642-0127AF306D33}"/>
                  </a:ext>
                </a:extLst>
              </p:cNvPr>
              <p:cNvSpPr/>
              <p:nvPr/>
            </p:nvSpPr>
            <p:spPr>
              <a:xfrm rot="2700000">
                <a:off x="708205" y="1955720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9CDD4B-8A93-4953-BB5E-87BB2551FC07}"/>
                </a:ext>
              </a:extLst>
            </p:cNvPr>
            <p:cNvSpPr txBox="1"/>
            <p:nvPr/>
          </p:nvSpPr>
          <p:spPr>
            <a:xfrm>
              <a:off x="896983" y="2240083"/>
              <a:ext cx="4261655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C</a:t>
              </a:r>
              <a:r>
                <a:rPr lang="en-GB" dirty="0" smtClean="0">
                  <a:solidFill>
                    <a:srgbClr val="1C1C1C"/>
                  </a:solidFill>
                </a:rPr>
                <a:t>ut </a:t>
              </a:r>
              <a:r>
                <a:rPr lang="en-GB" dirty="0">
                  <a:solidFill>
                    <a:srgbClr val="1C1C1C"/>
                  </a:solidFill>
                </a:rPr>
                <a:t>up the foods on your </a:t>
              </a:r>
              <a:r>
                <a:rPr lang="en-GB" b="1" dirty="0">
                  <a:solidFill>
                    <a:srgbClr val="1C1C1C"/>
                  </a:solidFill>
                </a:rPr>
                <a:t>High or Low? </a:t>
              </a:r>
              <a:r>
                <a:rPr lang="en-GB" dirty="0" smtClean="0">
                  <a:solidFill>
                    <a:srgbClr val="1C1C1C"/>
                  </a:solidFill>
                </a:rPr>
                <a:t>Sheet.</a:t>
              </a:r>
              <a:endParaRPr lang="en-GB" dirty="0">
                <a:solidFill>
                  <a:srgbClr val="1C1C1C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FE54EB-328F-456C-82C0-0F39D68F3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48" y="1725284"/>
            <a:ext cx="3088901" cy="4367540"/>
          </a:xfrm>
          <a:prstGeom prst="rect">
            <a:avLst/>
          </a:prstGeom>
          <a:effectLst>
            <a:outerShdw blurRad="50800" sx="101000" sy="101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6C39752-B04A-4E97-906D-B48C86876A4B}"/>
              </a:ext>
            </a:extLst>
          </p:cNvPr>
          <p:cNvGrpSpPr/>
          <p:nvPr/>
        </p:nvGrpSpPr>
        <p:grpSpPr>
          <a:xfrm>
            <a:off x="828675" y="4140200"/>
            <a:ext cx="4089626" cy="2070100"/>
            <a:chOff x="1066800" y="4140200"/>
            <a:chExt cx="4089626" cy="2070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F883B5-4E70-4174-B55E-F3B2CB85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117" y="4140200"/>
              <a:ext cx="986480" cy="1714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B190B4-3926-4A60-B814-C62F331E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573" y="5208288"/>
              <a:ext cx="1168853" cy="8845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88F533-7FD9-4A72-92EC-C1A20F746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782" y="5102225"/>
              <a:ext cx="1168077" cy="990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5C9AD6-9E15-4FF1-8C76-4D46E9D4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296530"/>
              <a:ext cx="1472345" cy="7962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A0FFC4-3613-4C87-AB7A-FB37EE01C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199" y="5338206"/>
              <a:ext cx="763451" cy="87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3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55649" y="1241644"/>
            <a:ext cx="7680145" cy="821226"/>
            <a:chOff x="708205" y="2194557"/>
            <a:chExt cx="7680145" cy="8212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7"/>
              <a:ext cx="7680145" cy="821226"/>
              <a:chOff x="708205" y="1584960"/>
              <a:chExt cx="7680145" cy="8212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60"/>
                <a:ext cx="7632700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Here are the foods in order from lowest to highest amounts of cholesterol. They are shown here with the amount of cholesterol per 100g.</a:t>
              </a: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8F2D8CF4-CDB1-4226-A705-E1E9146D1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93291"/>
              </p:ext>
            </p:extLst>
          </p:nvPr>
        </p:nvGraphicFramePr>
        <p:xfrm>
          <a:off x="2044700" y="2393633"/>
          <a:ext cx="50546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370">
                  <a:extLst>
                    <a:ext uri="{9D8B030D-6E8A-4147-A177-3AD203B41FA5}">
                      <a16:colId xmlns:a16="http://schemas.microsoft.com/office/drawing/2014/main" val="3409780005"/>
                    </a:ext>
                  </a:extLst>
                </a:gridCol>
                <a:gridCol w="2507230">
                  <a:extLst>
                    <a:ext uri="{9D8B030D-6E8A-4147-A177-3AD203B41FA5}">
                      <a16:colId xmlns:a16="http://schemas.microsoft.com/office/drawing/2014/main" val="2332115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Food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Amount of cholesterol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4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36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vegetable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30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baked potatoes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63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celery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400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semi-skimmed milk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47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salmon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51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chicken 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70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cheddar cheese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17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373mg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448258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199790C9-64C5-44F6-B2A0-83FAD81EE7F6}"/>
              </a:ext>
            </a:extLst>
          </p:cNvPr>
          <p:cNvSpPr/>
          <p:nvPr/>
        </p:nvSpPr>
        <p:spPr>
          <a:xfrm rot="2700000">
            <a:off x="2005986" y="2530134"/>
            <a:ext cx="94891" cy="94891"/>
          </a:xfrm>
          <a:prstGeom prst="rect">
            <a:avLst/>
          </a:prstGeom>
          <a:solidFill>
            <a:schemeClr val="bg1"/>
          </a:solidFill>
          <a:ln w="28575"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table cover">
            <a:extLst>
              <a:ext uri="{FF2B5EF4-FFF2-40B4-BE49-F238E27FC236}">
                <a16:creationId xmlns:a16="http://schemas.microsoft.com/office/drawing/2014/main" id="{DC9F381A-8712-4915-A748-9AE6447AD4F4}"/>
              </a:ext>
            </a:extLst>
          </p:cNvPr>
          <p:cNvSpPr/>
          <p:nvPr/>
        </p:nvSpPr>
        <p:spPr>
          <a:xfrm>
            <a:off x="1810871" y="2259106"/>
            <a:ext cx="5441576" cy="3935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6E801D-A885-4A61-8951-59709824F91A}"/>
              </a:ext>
            </a:extLst>
          </p:cNvPr>
          <p:cNvGrpSpPr/>
          <p:nvPr/>
        </p:nvGrpSpPr>
        <p:grpSpPr>
          <a:xfrm>
            <a:off x="708205" y="1900685"/>
            <a:ext cx="7680145" cy="519787"/>
            <a:chOff x="708205" y="2194556"/>
            <a:chExt cx="7680145" cy="51978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386D6A0-6456-496D-B301-57BED637ECF5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519787"/>
              <a:chOff x="708205" y="1584959"/>
              <a:chExt cx="5746383" cy="51978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EA7899F-6A54-43A8-8A9C-0D40CB5A298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5197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CC8DCD1-2572-4F39-A143-8B04177E34F1}"/>
                  </a:ext>
                </a:extLst>
              </p:cNvPr>
              <p:cNvSpPr/>
              <p:nvPr/>
            </p:nvSpPr>
            <p:spPr>
              <a:xfrm rot="2700000">
                <a:off x="708205" y="1802035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67C7B2D-F94E-4BC4-955E-5D0FA47D5087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How close </a:t>
              </a:r>
              <a:r>
                <a:rPr lang="en-GB" spc="-30" dirty="0" smtClean="0">
                  <a:solidFill>
                    <a:srgbClr val="1C1C1C"/>
                  </a:solidFill>
                </a:rPr>
                <a:t>were you?</a:t>
              </a:r>
              <a:endParaRPr lang="en-GB" spc="-3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50210CD-7C4A-4776-8D9E-F14D227E8472}"/>
              </a:ext>
            </a:extLst>
          </p:cNvPr>
          <p:cNvGrpSpPr/>
          <p:nvPr/>
        </p:nvGrpSpPr>
        <p:grpSpPr>
          <a:xfrm>
            <a:off x="708205" y="2653723"/>
            <a:ext cx="7680145" cy="537716"/>
            <a:chOff x="708205" y="2194558"/>
            <a:chExt cx="7680145" cy="53771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9FB1749-F02B-4DDF-90B5-B9E33898E369}"/>
                </a:ext>
              </a:extLst>
            </p:cNvPr>
            <p:cNvGrpSpPr/>
            <p:nvPr/>
          </p:nvGrpSpPr>
          <p:grpSpPr>
            <a:xfrm>
              <a:off x="708205" y="2194558"/>
              <a:ext cx="5943607" cy="537716"/>
              <a:chOff x="708205" y="1584961"/>
              <a:chExt cx="5943607" cy="53771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1DDF0C1-BC1D-4B83-949F-1D32387CD5B3}"/>
                  </a:ext>
                </a:extLst>
              </p:cNvPr>
              <p:cNvSpPr/>
              <p:nvPr/>
            </p:nvSpPr>
            <p:spPr>
              <a:xfrm>
                <a:off x="755650" y="1584961"/>
                <a:ext cx="5896162" cy="5377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14FA094-7DCA-4DB4-A443-47B5A6B04318}"/>
                  </a:ext>
                </a:extLst>
              </p:cNvPr>
              <p:cNvSpPr/>
              <p:nvPr/>
            </p:nvSpPr>
            <p:spPr>
              <a:xfrm rot="2700000">
                <a:off x="708205" y="1811000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678C836-D44B-4330-BFFD-FB19A208C459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Did any surprise you?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ECF7707-DB08-4CF9-AA7F-D7C69677CECD}"/>
              </a:ext>
            </a:extLst>
          </p:cNvPr>
          <p:cNvGrpSpPr/>
          <p:nvPr/>
        </p:nvGrpSpPr>
        <p:grpSpPr>
          <a:xfrm>
            <a:off x="708205" y="3393144"/>
            <a:ext cx="5979466" cy="821226"/>
            <a:chOff x="708205" y="2194557"/>
            <a:chExt cx="5979466" cy="82122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536E4B0-4CB3-4E71-AC34-C39E8B281FBD}"/>
                </a:ext>
              </a:extLst>
            </p:cNvPr>
            <p:cNvGrpSpPr/>
            <p:nvPr/>
          </p:nvGrpSpPr>
          <p:grpSpPr>
            <a:xfrm>
              <a:off x="708205" y="2194557"/>
              <a:ext cx="5979466" cy="821226"/>
              <a:chOff x="708205" y="1584960"/>
              <a:chExt cx="5979466" cy="821226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BDA5A1D-568F-4B46-8B43-513C32F9057E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932021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6588889-7325-405C-BCA0-8D260E565620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EA46A72-D1F2-457C-A3BB-95AAB6B86026}"/>
                </a:ext>
              </a:extLst>
            </p:cNvPr>
            <p:cNvSpPr txBox="1"/>
            <p:nvPr/>
          </p:nvSpPr>
          <p:spPr>
            <a:xfrm>
              <a:off x="896981" y="2240083"/>
              <a:ext cx="4490807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What do you notice about the foods containing cholesterol?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5C207F3-5299-490E-A4D9-8A557FE27D55}"/>
              </a:ext>
            </a:extLst>
          </p:cNvPr>
          <p:cNvGrpSpPr/>
          <p:nvPr/>
        </p:nvGrpSpPr>
        <p:grpSpPr>
          <a:xfrm>
            <a:off x="708205" y="4459943"/>
            <a:ext cx="5710524" cy="821226"/>
            <a:chOff x="708205" y="2194557"/>
            <a:chExt cx="5710524" cy="82122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7C3F866-F761-4113-A454-72111C0D8CC0}"/>
                </a:ext>
              </a:extLst>
            </p:cNvPr>
            <p:cNvGrpSpPr/>
            <p:nvPr/>
          </p:nvGrpSpPr>
          <p:grpSpPr>
            <a:xfrm>
              <a:off x="708205" y="2194557"/>
              <a:ext cx="5710524" cy="821226"/>
              <a:chOff x="708205" y="1584960"/>
              <a:chExt cx="5710524" cy="8212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507B44E-5C2E-4B5B-A594-01D02C54EC40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663079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8D2C292-BE9E-4EA5-AC07-E70610948FB5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AEEB49-6DC2-4E96-B40F-C86BB393EC8C}"/>
                </a:ext>
              </a:extLst>
            </p:cNvPr>
            <p:cNvSpPr txBox="1"/>
            <p:nvPr/>
          </p:nvSpPr>
          <p:spPr>
            <a:xfrm>
              <a:off x="896982" y="2240083"/>
              <a:ext cx="4777677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They come from animal sources - in fact, cholesterol </a:t>
              </a:r>
              <a:r>
                <a:rPr lang="en-GB" b="1" spc="-30" dirty="0">
                  <a:solidFill>
                    <a:srgbClr val="1C1C1C"/>
                  </a:solidFill>
                </a:rPr>
                <a:t>only</a:t>
              </a:r>
              <a:r>
                <a:rPr lang="en-GB" spc="-30" dirty="0">
                  <a:solidFill>
                    <a:srgbClr val="1C1C1C"/>
                  </a:solidFill>
                </a:rPr>
                <a:t> comes from animal products.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BAAFF8-3FD1-4971-BB1F-5B69A181B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51" y="1326776"/>
            <a:ext cx="2681732" cy="553122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95D6C-6413-4E21-B603-248164A2D766}"/>
              </a:ext>
            </a:extLst>
          </p:cNvPr>
          <p:cNvGrpSpPr/>
          <p:nvPr/>
        </p:nvGrpSpPr>
        <p:grpSpPr>
          <a:xfrm>
            <a:off x="782437" y="1255089"/>
            <a:ext cx="5746383" cy="1102495"/>
            <a:chOff x="708205" y="2194556"/>
            <a:chExt cx="5746383" cy="110249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48854ED-9EFC-462C-A1E8-5250F3BD66F7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1102495"/>
              <a:chOff x="708205" y="1584959"/>
              <a:chExt cx="5746383" cy="1102495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3C3D51-4F96-4A4B-94A8-5273991396A3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11024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164C1D0-3F01-4CBC-B3A1-2CC4C5A3BF0B}"/>
                  </a:ext>
                </a:extLst>
              </p:cNvPr>
              <p:cNvSpPr/>
              <p:nvPr/>
            </p:nvSpPr>
            <p:spPr>
              <a:xfrm rot="2700000">
                <a:off x="708205" y="208890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DB9B7F9-14A5-4F12-BC05-A555256555D1}"/>
                </a:ext>
              </a:extLst>
            </p:cNvPr>
            <p:cNvSpPr txBox="1"/>
            <p:nvPr/>
          </p:nvSpPr>
          <p:spPr>
            <a:xfrm>
              <a:off x="896981" y="2240083"/>
              <a:ext cx="5234879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b="1" spc="-30" dirty="0">
                  <a:solidFill>
                    <a:srgbClr val="1C1C1C"/>
                  </a:solidFill>
                </a:rPr>
                <a:t>Remember</a:t>
              </a:r>
              <a:r>
                <a:rPr lang="en-GB" spc="-30" dirty="0">
                  <a:solidFill>
                    <a:srgbClr val="1C1C1C"/>
                  </a:solidFill>
                </a:rPr>
                <a:t>, some cholesterol is good for you and that fatty foods can be enjoyed as an occasional treat as part of a healthy diet.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2E34A5-9A03-4EA8-9DCF-A5E865A7AD79}"/>
              </a:ext>
            </a:extLst>
          </p:cNvPr>
          <p:cNvGrpSpPr/>
          <p:nvPr/>
        </p:nvGrpSpPr>
        <p:grpSpPr>
          <a:xfrm>
            <a:off x="708204" y="3066099"/>
            <a:ext cx="5925678" cy="1102495"/>
            <a:chOff x="708205" y="2194556"/>
            <a:chExt cx="5746383" cy="110249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034108D-80B0-42E9-80EE-DED93AD3BAF7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1102495"/>
              <a:chOff x="708205" y="1584959"/>
              <a:chExt cx="5746383" cy="110249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C719DA3-2687-4F5D-A482-27F58F9A9354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11024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C5DD17-1755-4AA4-B9BC-F9DBCC19E1E9}"/>
                  </a:ext>
                </a:extLst>
              </p:cNvPr>
              <p:cNvSpPr/>
              <p:nvPr/>
            </p:nvSpPr>
            <p:spPr>
              <a:xfrm rot="2700000">
                <a:off x="708205" y="208890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3D81868-8C74-4A5E-9A24-ECC5B95AD670}"/>
                </a:ext>
              </a:extLst>
            </p:cNvPr>
            <p:cNvSpPr txBox="1"/>
            <p:nvPr/>
          </p:nvSpPr>
          <p:spPr>
            <a:xfrm>
              <a:off x="896983" y="2275943"/>
              <a:ext cx="438399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Food with high levels of cholesterol can often be good in other ways, including </a:t>
              </a:r>
            </a:p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as a source of protein.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DD2CB2C-33E8-4612-9EE3-FE78924A9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7" y="1295602"/>
            <a:ext cx="3648635" cy="55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2043330"/>
            <a:ext cx="5967803" cy="519787"/>
            <a:chOff x="708205" y="2194557"/>
            <a:chExt cx="5967803" cy="5197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7"/>
              <a:ext cx="5967803" cy="519787"/>
              <a:chOff x="708205" y="1584960"/>
              <a:chExt cx="5967803" cy="5197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920358" cy="5197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02032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1" y="2240083"/>
              <a:ext cx="5601473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Foods from plants contain no harmful cholesterol.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5DEAAA-D797-43CA-B0A4-B23A1090A7AA}"/>
              </a:ext>
            </a:extLst>
          </p:cNvPr>
          <p:cNvGrpSpPr/>
          <p:nvPr/>
        </p:nvGrpSpPr>
        <p:grpSpPr>
          <a:xfrm>
            <a:off x="708205" y="2787314"/>
            <a:ext cx="6322910" cy="1118863"/>
            <a:chOff x="708205" y="2194557"/>
            <a:chExt cx="6322910" cy="111886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60BD2C-E10A-46AE-B575-89EE395D68FA}"/>
                </a:ext>
              </a:extLst>
            </p:cNvPr>
            <p:cNvGrpSpPr/>
            <p:nvPr/>
          </p:nvGrpSpPr>
          <p:grpSpPr>
            <a:xfrm>
              <a:off x="708205" y="2194557"/>
              <a:ext cx="6322910" cy="1118863"/>
              <a:chOff x="708205" y="1584960"/>
              <a:chExt cx="6322910" cy="111886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CB4DC93-9643-4EA5-919C-CAFF17CE6011}"/>
                  </a:ext>
                </a:extLst>
              </p:cNvPr>
              <p:cNvSpPr/>
              <p:nvPr/>
            </p:nvSpPr>
            <p:spPr>
              <a:xfrm>
                <a:off x="755650" y="1584960"/>
                <a:ext cx="6275465" cy="11188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408D46-1BEB-4298-9C09-F9A695BC73CA}"/>
                  </a:ext>
                </a:extLst>
              </p:cNvPr>
              <p:cNvSpPr/>
              <p:nvPr/>
            </p:nvSpPr>
            <p:spPr>
              <a:xfrm rot="2700000">
                <a:off x="708205" y="209142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0566BC9-6767-4708-BB67-5B15B9DA7814}"/>
                </a:ext>
              </a:extLst>
            </p:cNvPr>
            <p:cNvSpPr txBox="1"/>
            <p:nvPr/>
          </p:nvSpPr>
          <p:spPr>
            <a:xfrm>
              <a:off x="896981" y="2266717"/>
              <a:ext cx="527300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r>
                <a:rPr lang="en-GB" spc="-30" dirty="0">
                  <a:solidFill>
                    <a:srgbClr val="1C1C1C"/>
                  </a:solidFill>
                </a:rPr>
                <a:t>Health specialists advise people who need to lower their cholesterol levels to eat less meat and cheese. </a:t>
              </a:r>
              <a:r>
                <a:rPr lang="en-GB" dirty="0"/>
                <a:t>This should help them to keep their hearts healthy.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33C0865-F164-4037-9615-C359DD2AD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3" y="1992054"/>
            <a:ext cx="2492472" cy="1834223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1523219B-654F-49CD-B944-BAB64A5A3C38}"/>
              </a:ext>
            </a:extLst>
          </p:cNvPr>
          <p:cNvGrpSpPr/>
          <p:nvPr/>
        </p:nvGrpSpPr>
        <p:grpSpPr>
          <a:xfrm>
            <a:off x="708205" y="4154475"/>
            <a:ext cx="6322910" cy="1118863"/>
            <a:chOff x="708205" y="2194557"/>
            <a:chExt cx="6322910" cy="111886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2D5274-EF06-42EA-BD60-8239147AA519}"/>
                </a:ext>
              </a:extLst>
            </p:cNvPr>
            <p:cNvGrpSpPr/>
            <p:nvPr/>
          </p:nvGrpSpPr>
          <p:grpSpPr>
            <a:xfrm>
              <a:off x="708205" y="2194557"/>
              <a:ext cx="6322910" cy="1118863"/>
              <a:chOff x="708205" y="1584960"/>
              <a:chExt cx="6322910" cy="1118863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DDB3E66-B142-49A4-BFA7-31E8F45F5F8F}"/>
                  </a:ext>
                </a:extLst>
              </p:cNvPr>
              <p:cNvSpPr/>
              <p:nvPr/>
            </p:nvSpPr>
            <p:spPr>
              <a:xfrm>
                <a:off x="755650" y="1584960"/>
                <a:ext cx="6275465" cy="11188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343A9F4-05F2-43AB-ADD1-2F919A6E79C5}"/>
                  </a:ext>
                </a:extLst>
              </p:cNvPr>
              <p:cNvSpPr/>
              <p:nvPr/>
            </p:nvSpPr>
            <p:spPr>
              <a:xfrm rot="2700000">
                <a:off x="708205" y="209142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579C19-5AA5-4721-BAA1-634616CA5F59}"/>
                </a:ext>
              </a:extLst>
            </p:cNvPr>
            <p:cNvSpPr txBox="1"/>
            <p:nvPr/>
          </p:nvSpPr>
          <p:spPr>
            <a:xfrm>
              <a:off x="896981" y="2266717"/>
              <a:ext cx="527300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r>
                <a:rPr lang="en-GB" spc="-30" dirty="0">
                  <a:solidFill>
                    <a:srgbClr val="1C1C1C"/>
                  </a:solidFill>
                </a:rPr>
                <a:t>It was Marie Maynard Daly’s work which proved that too much cholesterol could narrow blood vessels and lead to serious heart problems.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0032C6B5-7815-417F-96D5-CAC549618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60" y="3934906"/>
            <a:ext cx="2281424" cy="2228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E9CAE5-D6FC-4455-91BB-F0A32FADA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9" y="4198575"/>
            <a:ext cx="1313686" cy="2037989"/>
          </a:xfrm>
          <a:prstGeom prst="rect">
            <a:avLst/>
          </a:prstGeom>
        </p:spPr>
      </p:pic>
      <p:grpSp>
        <p:nvGrpSpPr>
          <p:cNvPr id="12" name="Group table">
            <a:extLst>
              <a:ext uri="{FF2B5EF4-FFF2-40B4-BE49-F238E27FC236}">
                <a16:creationId xmlns:a16="http://schemas.microsoft.com/office/drawing/2014/main" id="{FEDD8B4E-227B-4DDA-AB40-DC445933E6D1}"/>
              </a:ext>
            </a:extLst>
          </p:cNvPr>
          <p:cNvGrpSpPr/>
          <p:nvPr/>
        </p:nvGrpSpPr>
        <p:grpSpPr>
          <a:xfrm>
            <a:off x="638175" y="1649504"/>
            <a:ext cx="7886699" cy="4695733"/>
            <a:chOff x="638175" y="1649504"/>
            <a:chExt cx="7886699" cy="4695733"/>
          </a:xfrm>
        </p:grpSpPr>
        <p:sp>
          <p:nvSpPr>
            <p:cNvPr id="54" name="table cover">
              <a:extLst>
                <a:ext uri="{FF2B5EF4-FFF2-40B4-BE49-F238E27FC236}">
                  <a16:creationId xmlns:a16="http://schemas.microsoft.com/office/drawing/2014/main" id="{EC968A2B-FCB4-44A8-8062-BACEA306439A}"/>
                </a:ext>
              </a:extLst>
            </p:cNvPr>
            <p:cNvSpPr/>
            <p:nvPr/>
          </p:nvSpPr>
          <p:spPr>
            <a:xfrm>
              <a:off x="638175" y="1649504"/>
              <a:ext cx="7886699" cy="4695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table">
              <a:extLst>
                <a:ext uri="{FF2B5EF4-FFF2-40B4-BE49-F238E27FC236}">
                  <a16:creationId xmlns:a16="http://schemas.microsoft.com/office/drawing/2014/main" id="{36FC61F2-303E-4A36-BDFE-6E32FA17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3651" y="1947478"/>
              <a:ext cx="5096698" cy="3834716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A432D4-59A0-4CCE-8570-EFC78D6665B5}"/>
                </a:ext>
              </a:extLst>
            </p:cNvPr>
            <p:cNvSpPr/>
            <p:nvPr/>
          </p:nvSpPr>
          <p:spPr>
            <a:xfrm rot="2700000">
              <a:off x="2005986" y="2099271"/>
              <a:ext cx="94891" cy="948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768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1" name="button">
            <a:extLst>
              <a:ext uri="{FF2B5EF4-FFF2-40B4-BE49-F238E27FC236}">
                <a16:creationId xmlns:a16="http://schemas.microsoft.com/office/drawing/2014/main" id="{BCD0A650-E72D-4687-AF39-9B6207A90A5A}"/>
              </a:ext>
            </a:extLst>
          </p:cNvPr>
          <p:cNvGrpSpPr/>
          <p:nvPr/>
        </p:nvGrpSpPr>
        <p:grpSpPr>
          <a:xfrm>
            <a:off x="729385" y="1154898"/>
            <a:ext cx="1480935" cy="493511"/>
            <a:chOff x="1500390" y="1282952"/>
            <a:chExt cx="1480935" cy="4935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5FDAC3-A60F-4BA5-AD5D-1863DC1D1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5" r="9265"/>
            <a:stretch/>
          </p:blipFill>
          <p:spPr>
            <a:xfrm>
              <a:off x="1500390" y="1282952"/>
              <a:ext cx="493511" cy="493511"/>
            </a:xfrm>
            <a:prstGeom prst="ellipse">
              <a:avLst/>
            </a:prstGeom>
            <a:ln w="57150">
              <a:solidFill>
                <a:srgbClr val="7768AD"/>
              </a:solidFill>
            </a:ln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D5C4360-663D-4372-9437-0DC19F76CBA0}"/>
                </a:ext>
              </a:extLst>
            </p:cNvPr>
            <p:cNvGrpSpPr/>
            <p:nvPr/>
          </p:nvGrpSpPr>
          <p:grpSpPr>
            <a:xfrm>
              <a:off x="1949652" y="1323563"/>
              <a:ext cx="1031673" cy="422405"/>
              <a:chOff x="708205" y="5048453"/>
              <a:chExt cx="1019145" cy="42240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EFCA484-2642-49FB-BC5C-E53B549F979F}"/>
                  </a:ext>
                </a:extLst>
              </p:cNvPr>
              <p:cNvGrpSpPr/>
              <p:nvPr/>
            </p:nvGrpSpPr>
            <p:grpSpPr>
              <a:xfrm>
                <a:off x="708205" y="5086965"/>
                <a:ext cx="1019145" cy="333485"/>
                <a:chOff x="708205" y="1372215"/>
                <a:chExt cx="1019145" cy="333485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5DE3B986-40E2-46B6-B242-33E9A77E5D7A}"/>
                    </a:ext>
                  </a:extLst>
                </p:cNvPr>
                <p:cNvSpPr/>
                <p:nvPr/>
              </p:nvSpPr>
              <p:spPr>
                <a:xfrm>
                  <a:off x="755649" y="1372215"/>
                  <a:ext cx="971701" cy="333485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989E578-4927-4F05-87BD-4B24A72F3293}"/>
                    </a:ext>
                  </a:extLst>
                </p:cNvPr>
                <p:cNvSpPr/>
                <p:nvPr/>
              </p:nvSpPr>
              <p:spPr>
                <a:xfrm rot="2700000">
                  <a:off x="708205" y="1481462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60F9222-BED6-4103-9A5E-25D4F8B04659}"/>
                  </a:ext>
                </a:extLst>
              </p:cNvPr>
              <p:cNvSpPr txBox="1"/>
              <p:nvPr/>
            </p:nvSpPr>
            <p:spPr>
              <a:xfrm>
                <a:off x="896983" y="5048453"/>
                <a:ext cx="764502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table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08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Diet and the Heart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D3EDFB-7DBD-4804-96B1-601BF0A2D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30" y="1506716"/>
            <a:ext cx="3248279" cy="4592892"/>
          </a:xfrm>
          <a:prstGeom prst="rect">
            <a:avLst/>
          </a:prstGeom>
          <a:effectLst>
            <a:outerShdw blurRad="508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7455" y="1754909"/>
            <a:ext cx="2669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Complete this worksheet. Use the word bank to help you to complete the paragraph about diet and the effects of cholesterol on the heart and circulation.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78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1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4075" y="6464797"/>
            <a:ext cx="462803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Science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6 | Scientists and Inventors | Marie Maynard Daly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Scientists and Inventors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explain how diet affects the way the body functions.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identify the positive and negative effects that different foods have on my body. </a:t>
            </a:r>
          </a:p>
          <a:p>
            <a:r>
              <a:rPr lang="en-GB" dirty="0">
                <a:latin typeface="Twinkl" pitchFamily="2" charset="0"/>
              </a:rPr>
              <a:t>I can identify where my food comes from.</a:t>
            </a:r>
          </a:p>
          <a:p>
            <a:r>
              <a:rPr lang="en-GB" dirty="0">
                <a:latin typeface="Twinkl" pitchFamily="2" charset="0"/>
              </a:rPr>
              <a:t>I can explain how cholesterol affects the body</a:t>
            </a:r>
            <a:r>
              <a:rPr lang="en-GB" dirty="0" smtClean="0">
                <a:latin typeface="Twinkl" pitchFamily="2" charset="0"/>
              </a:rPr>
              <a:t>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Keeping Healthy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636060"/>
            <a:ext cx="5616395" cy="491843"/>
            <a:chOff x="708205" y="2194556"/>
            <a:chExt cx="5616395" cy="491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5616395" cy="491843"/>
              <a:chOff x="708205" y="1584959"/>
              <a:chExt cx="5616395" cy="49184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1" y="1584959"/>
                <a:ext cx="5568949" cy="4918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78510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3" y="2209603"/>
              <a:ext cx="5187624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What do you do to stay healthy?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5EA101-DF18-4ED9-BB89-ABBB4BC5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 flipH="1">
            <a:off x="2466112" y="1432786"/>
            <a:ext cx="5922238" cy="54252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CB9B5-51CE-400B-A41E-8BF3DA883239}"/>
              </a:ext>
            </a:extLst>
          </p:cNvPr>
          <p:cNvGrpSpPr/>
          <p:nvPr/>
        </p:nvGrpSpPr>
        <p:grpSpPr>
          <a:xfrm>
            <a:off x="946150" y="1347428"/>
            <a:ext cx="1971144" cy="2081572"/>
            <a:chOff x="833638" y="3768243"/>
            <a:chExt cx="1971144" cy="20815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2D3F5EC-435F-471C-84FF-3DE8F1D1A363}"/>
                </a:ext>
              </a:extLst>
            </p:cNvPr>
            <p:cNvGrpSpPr/>
            <p:nvPr/>
          </p:nvGrpSpPr>
          <p:grpSpPr>
            <a:xfrm>
              <a:off x="992858" y="3768243"/>
              <a:ext cx="1724261" cy="1688911"/>
              <a:chOff x="897608" y="3973794"/>
              <a:chExt cx="1915423" cy="18761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E2C831E-82D4-42EE-9B2C-EAEE72A74988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4B7BEC-6790-4EE0-BC53-23174BE2A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608" y="4297529"/>
                <a:ext cx="1915423" cy="1552419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8E7573-7510-4E4B-A23E-44A8E7689180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B33F65E-E1E0-4679-B69E-44C785F13EED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E2F9F40-46AF-4EC4-ADF6-C343ED978F83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7960291-59FC-4337-81AE-C57962D2498F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A5C0C2-67BE-4773-AD36-F6F34C31E525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Eat healthily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4D71FA-973D-4C4B-A6AC-061BD41712D2}"/>
              </a:ext>
            </a:extLst>
          </p:cNvPr>
          <p:cNvGrpSpPr/>
          <p:nvPr/>
        </p:nvGrpSpPr>
        <p:grpSpPr>
          <a:xfrm>
            <a:off x="6026681" y="4011253"/>
            <a:ext cx="1971144" cy="2081572"/>
            <a:chOff x="833638" y="3768243"/>
            <a:chExt cx="1971144" cy="208157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EBF7C-565A-43D4-A9BB-D677AB7D2DEE}"/>
                </a:ext>
              </a:extLst>
            </p:cNvPr>
            <p:cNvGrpSpPr/>
            <p:nvPr/>
          </p:nvGrpSpPr>
          <p:grpSpPr>
            <a:xfrm>
              <a:off x="1062279" y="3768243"/>
              <a:ext cx="1593300" cy="1688911"/>
              <a:chOff x="974725" y="3973794"/>
              <a:chExt cx="1769943" cy="187615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B492D48-6566-419A-89C1-CBA2592027B2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77146F8-D224-4A95-B251-30679CC4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8195" y="4297529"/>
                <a:ext cx="1354248" cy="155241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210179-9255-4C54-86E3-3AC093C323E5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C960629-1CDF-42F4-9B05-77032BEEC061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AF47BF-9FF8-4108-A4EE-BAA037EE6CAA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E0F4690-9CF9-4F82-99CB-802198344885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C13DAC-3487-4E2C-8B5B-8E36AE61546C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Drink plenty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AFCB93-6797-461E-8A26-2CE00C07F604}"/>
              </a:ext>
            </a:extLst>
          </p:cNvPr>
          <p:cNvGrpSpPr/>
          <p:nvPr/>
        </p:nvGrpSpPr>
        <p:grpSpPr>
          <a:xfrm>
            <a:off x="6036206" y="1047590"/>
            <a:ext cx="1971144" cy="2533810"/>
            <a:chOff x="833638" y="3316005"/>
            <a:chExt cx="1971144" cy="253381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ED99CF-9061-4394-A124-A9E565EEE4FA}"/>
                </a:ext>
              </a:extLst>
            </p:cNvPr>
            <p:cNvGrpSpPr/>
            <p:nvPr/>
          </p:nvGrpSpPr>
          <p:grpSpPr>
            <a:xfrm>
              <a:off x="1062279" y="3316005"/>
              <a:ext cx="1593300" cy="2103049"/>
              <a:chOff x="974725" y="3471418"/>
              <a:chExt cx="1769943" cy="233620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6CCDD2F-B83A-4DD8-B0F8-86E378768203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97A7B82F-27F0-4B87-AF1B-BBFB28D0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258" y="3471418"/>
                <a:ext cx="1125833" cy="2336206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18CF7D-1635-4E55-99B1-73BAA2104460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E15108B-9230-4FCF-B23F-D81F5020092B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A21C7F6-2DDF-490A-A816-7AB0FC105EBC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D6DBD60-5735-4173-9C76-F8E254ACBCDD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988E8DF-BE10-4F76-8132-0DD14626A9B9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Exercise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18F8D5-170F-4537-AB47-878D367C9D77}"/>
              </a:ext>
            </a:extLst>
          </p:cNvPr>
          <p:cNvGrpSpPr/>
          <p:nvPr/>
        </p:nvGrpSpPr>
        <p:grpSpPr>
          <a:xfrm>
            <a:off x="891227" y="4001728"/>
            <a:ext cx="2144683" cy="2081572"/>
            <a:chOff x="778715" y="3768243"/>
            <a:chExt cx="2144683" cy="208157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DB66CBD-41BA-47BD-A675-A26130581C02}"/>
                </a:ext>
              </a:extLst>
            </p:cNvPr>
            <p:cNvGrpSpPr/>
            <p:nvPr/>
          </p:nvGrpSpPr>
          <p:grpSpPr>
            <a:xfrm>
              <a:off x="778715" y="3768243"/>
              <a:ext cx="2144683" cy="1715509"/>
              <a:chOff x="659724" y="3973794"/>
              <a:chExt cx="2382456" cy="190570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1673CC1-A960-4FB5-939D-0468C4DAFFE7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D8D1E7E-F99C-4471-948B-22B62795E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24" y="4459156"/>
                <a:ext cx="2382456" cy="1420339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D824284-2269-4254-9BB3-DE7C6A533EAD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65CBE0A-5285-4D7D-8113-F2C75638F1B5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9F033B1-B1E8-4B34-8711-F9C02FF9CCA0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4D31A88-3361-4F5C-B7A3-8D064DD3B948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141D7FB-D63A-478C-B9BC-8D6BA951FE09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Sleep enough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7FC74F-5778-4334-A72B-3B2938490850}"/>
              </a:ext>
            </a:extLst>
          </p:cNvPr>
          <p:cNvGrpSpPr/>
          <p:nvPr/>
        </p:nvGrpSpPr>
        <p:grpSpPr>
          <a:xfrm>
            <a:off x="3348755" y="2411056"/>
            <a:ext cx="2275040" cy="2435264"/>
            <a:chOff x="710552" y="3768246"/>
            <a:chExt cx="2275040" cy="243526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2342876-4569-46E4-BF30-977458731B09}"/>
                </a:ext>
              </a:extLst>
            </p:cNvPr>
            <p:cNvGrpSpPr/>
            <p:nvPr/>
          </p:nvGrpSpPr>
          <p:grpSpPr>
            <a:xfrm>
              <a:off x="710552" y="3768246"/>
              <a:ext cx="2275040" cy="1612308"/>
              <a:chOff x="584003" y="3973794"/>
              <a:chExt cx="2527264" cy="1791057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17DAB10-FF5B-4570-9016-B661330EFA92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E848E47-88B5-4ECF-8376-AAC677E9C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03" y="3983139"/>
                <a:ext cx="2527264" cy="1781712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E251C78-6A8D-42BB-A8AC-A1B04774A80C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783044"/>
              <a:chOff x="708205" y="4991101"/>
              <a:chExt cx="1947208" cy="78304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C777325-CB0D-4DFB-8CC5-D48178FCFD1C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783044"/>
                <a:chOff x="708205" y="1276351"/>
                <a:chExt cx="1947208" cy="78304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F08D7DF-8B0A-44D0-9FF5-BBAE705FC273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783044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88F855C-74B4-43D2-A1D3-49D79B3E6C69}"/>
                    </a:ext>
                  </a:extLst>
                </p:cNvPr>
                <p:cNvSpPr/>
                <p:nvPr/>
              </p:nvSpPr>
              <p:spPr>
                <a:xfrm rot="2700000">
                  <a:off x="708205" y="16370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9547E9-E271-42F7-B791-32007C27D1C8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699404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Avoid too much ‘junk’ food.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0.74132 1.85185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578910"/>
            <a:ext cx="6749869" cy="545165"/>
            <a:chOff x="708205" y="2194556"/>
            <a:chExt cx="6749869" cy="5451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6749869" cy="545165"/>
              <a:chOff x="708205" y="1584959"/>
              <a:chExt cx="6749869" cy="54516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1" y="1584959"/>
                <a:ext cx="6702423" cy="5451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462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38178"/>
              <a:ext cx="6113417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Today we are going to focus on how food keeps us healthy. 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EF7A13A-5038-48ED-B847-9255D05488DC}"/>
              </a:ext>
            </a:extLst>
          </p:cNvPr>
          <p:cNvGrpSpPr/>
          <p:nvPr/>
        </p:nvGrpSpPr>
        <p:grpSpPr>
          <a:xfrm>
            <a:off x="708205" y="2369485"/>
            <a:ext cx="6578420" cy="583266"/>
            <a:chOff x="708205" y="2194556"/>
            <a:chExt cx="6578420" cy="58326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3DF487A-3DC9-48EE-A0B9-B0CC358A5656}"/>
                </a:ext>
              </a:extLst>
            </p:cNvPr>
            <p:cNvGrpSpPr/>
            <p:nvPr/>
          </p:nvGrpSpPr>
          <p:grpSpPr>
            <a:xfrm>
              <a:off x="708205" y="2194556"/>
              <a:ext cx="6578420" cy="583266"/>
              <a:chOff x="708205" y="1584959"/>
              <a:chExt cx="6578420" cy="58326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3FE9E6E-08A1-499A-A267-544EEEF0BD94}"/>
                  </a:ext>
                </a:extLst>
              </p:cNvPr>
              <p:cNvSpPr/>
              <p:nvPr/>
            </p:nvSpPr>
            <p:spPr>
              <a:xfrm>
                <a:off x="755651" y="1584959"/>
                <a:ext cx="6530974" cy="5832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D0103AE9-A53A-48A4-A6B5-569434E1660A}"/>
                  </a:ext>
                </a:extLst>
              </p:cNvPr>
              <p:cNvSpPr/>
              <p:nvPr/>
            </p:nvSpPr>
            <p:spPr>
              <a:xfrm rot="2700000">
                <a:off x="708205" y="183415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67704C1-47A7-427B-BF51-51B4317C15C5}"/>
                </a:ext>
              </a:extLst>
            </p:cNvPr>
            <p:cNvSpPr txBox="1"/>
            <p:nvPr/>
          </p:nvSpPr>
          <p:spPr>
            <a:xfrm>
              <a:off x="896983" y="2257228"/>
              <a:ext cx="6161042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First, we’re going to think about where our food comes from.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E9F3A86-CBA3-4884-AC2E-2A13A2AE31E3}"/>
              </a:ext>
            </a:extLst>
          </p:cNvPr>
          <p:cNvGrpSpPr/>
          <p:nvPr/>
        </p:nvGrpSpPr>
        <p:grpSpPr>
          <a:xfrm>
            <a:off x="708205" y="4557059"/>
            <a:ext cx="6187895" cy="1081741"/>
            <a:chOff x="708205" y="2194555"/>
            <a:chExt cx="6187895" cy="1081741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9E1AF94-1CDB-4AC3-902B-0D758FCAA559}"/>
                </a:ext>
              </a:extLst>
            </p:cNvPr>
            <p:cNvGrpSpPr/>
            <p:nvPr/>
          </p:nvGrpSpPr>
          <p:grpSpPr>
            <a:xfrm>
              <a:off x="708205" y="2194555"/>
              <a:ext cx="6187895" cy="1081741"/>
              <a:chOff x="708205" y="1584958"/>
              <a:chExt cx="6187895" cy="1081741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76AF981-149D-4D2B-8C46-760A24ADD2D4}"/>
                  </a:ext>
                </a:extLst>
              </p:cNvPr>
              <p:cNvSpPr/>
              <p:nvPr/>
            </p:nvSpPr>
            <p:spPr>
              <a:xfrm>
                <a:off x="755651" y="1584958"/>
                <a:ext cx="6140449" cy="10817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6BFA32F-B100-4962-839E-2BDD9637041B}"/>
                  </a:ext>
                </a:extLst>
              </p:cNvPr>
              <p:cNvSpPr/>
              <p:nvPr/>
            </p:nvSpPr>
            <p:spPr>
              <a:xfrm rot="2700000">
                <a:off x="708205" y="210085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A0F23A1-607D-4342-BD35-EE54240DAE03}"/>
                </a:ext>
              </a:extLst>
            </p:cNvPr>
            <p:cNvSpPr txBox="1"/>
            <p:nvPr/>
          </p:nvSpPr>
          <p:spPr>
            <a:xfrm>
              <a:off x="896983" y="2238178"/>
              <a:ext cx="5294267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Look at these food sources </a:t>
              </a:r>
              <a:r>
                <a:rPr lang="en-GB" dirty="0" smtClean="0">
                  <a:solidFill>
                    <a:srgbClr val="1C1C1C"/>
                  </a:solidFill>
                </a:rPr>
                <a:t>and think about all </a:t>
              </a:r>
              <a:r>
                <a:rPr lang="en-GB" dirty="0">
                  <a:solidFill>
                    <a:srgbClr val="1C1C1C"/>
                  </a:solidFill>
                </a:rPr>
                <a:t>the foods that humans can get from each one.</a:t>
              </a: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C5A6383-B24C-4CA0-8F82-22C2D958B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1533524"/>
            <a:ext cx="3492569" cy="5324475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843734A-45D7-49FF-8A87-FB4F404A0EF3}"/>
              </a:ext>
            </a:extLst>
          </p:cNvPr>
          <p:cNvGrpSpPr/>
          <p:nvPr/>
        </p:nvGrpSpPr>
        <p:grpSpPr>
          <a:xfrm>
            <a:off x="822325" y="1420042"/>
            <a:ext cx="3237230" cy="1142184"/>
            <a:chOff x="4794250" y="5210992"/>
            <a:chExt cx="3237230" cy="1142184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D717241-1AA8-4E72-86D2-96A371E32315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FBFA6A-B83B-452B-9DC2-2CCA9C24B4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9C7516A-3AA2-4006-A8BE-3EC72A6A7BE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6CC4628E-CA91-4239-A7ED-30DB6368EF8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71348E5E-34A2-4534-BA75-397CA17B5DB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47297C94-112E-4F0F-AD9B-6E389150153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0AC34B1-6CF1-4969-8227-D56FEAF5216F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Chicken</a:t>
                  </a:r>
                </a:p>
              </p:txBody>
            </p:sp>
          </p:grp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489EE0B-8324-4CB7-AD1E-B675B9EC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50" y="5210992"/>
              <a:ext cx="964494" cy="1142184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25CA8AFA-5E39-4074-8A0C-E17B65EB5DE0}"/>
              </a:ext>
            </a:extLst>
          </p:cNvPr>
          <p:cNvGrpSpPr/>
          <p:nvPr/>
        </p:nvGrpSpPr>
        <p:grpSpPr>
          <a:xfrm>
            <a:off x="3790408" y="1609725"/>
            <a:ext cx="3536222" cy="876079"/>
            <a:chOff x="4495258" y="5400675"/>
            <a:chExt cx="3536222" cy="876079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EE7F63BD-B6AE-4D5D-A26D-CD44A04156E1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BFC05520-4229-4795-A55C-06E5C24D16F6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055068-07C0-4915-970C-C6DD371F105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344EB57F-85D0-410A-8174-EDAC7BE7D52C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DAC207CD-B489-4FF4-8966-DF55BD6739AD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AEAEC59D-4261-4DF7-B57A-51F903086DE8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76A6E3B9-E318-4412-963E-49E8F3C32A0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Potato</a:t>
                  </a:r>
                </a:p>
              </p:txBody>
            </p:sp>
          </p:grpSp>
        </p:grpSp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F641D67F-0061-4D8C-887E-D4A55AEA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258" y="5591253"/>
              <a:ext cx="1095186" cy="533321"/>
            </a:xfrm>
            <a:prstGeom prst="rect">
              <a:avLst/>
            </a:prstGeom>
          </p:spPr>
        </p:pic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104B3749-4A97-4FC4-A89D-1FA266F40633}"/>
              </a:ext>
            </a:extLst>
          </p:cNvPr>
          <p:cNvGrpSpPr/>
          <p:nvPr/>
        </p:nvGrpSpPr>
        <p:grpSpPr>
          <a:xfrm>
            <a:off x="862014" y="2864323"/>
            <a:ext cx="3197541" cy="1298101"/>
            <a:chOff x="4833939" y="5226413"/>
            <a:chExt cx="3197541" cy="129810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B13958E5-D207-4BED-A64F-21CD2D4F056B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E45D174E-B900-4A86-BDDE-44C50B8EE437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B94F9B53-1D7A-4163-A889-9FE03A1645BE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63C212FA-4CC9-4588-9832-31BFDF440DF1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DD59520E-1A21-4AD7-9DB9-E573FC651879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4EC9EF8E-12A3-4037-A5C5-EF6F6CADAC7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4644141A-8A36-42C3-BC8B-EE27D12205E6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Wheat</a:t>
                  </a:r>
                </a:p>
              </p:txBody>
            </p:sp>
          </p:grpSp>
        </p:grpSp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C6AEDFBF-E803-4DA4-B71D-787AE72E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99" y="5226413"/>
              <a:ext cx="735402" cy="1298101"/>
            </a:xfrm>
            <a:prstGeom prst="rect">
              <a:avLst/>
            </a:prstGeom>
          </p:spPr>
        </p:pic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FEB2042E-651B-4D52-9F88-F9DA4CDF33BF}"/>
              </a:ext>
            </a:extLst>
          </p:cNvPr>
          <p:cNvGrpSpPr/>
          <p:nvPr/>
        </p:nvGrpSpPr>
        <p:grpSpPr>
          <a:xfrm>
            <a:off x="3854232" y="3025208"/>
            <a:ext cx="3472398" cy="945289"/>
            <a:chOff x="4559082" y="5387298"/>
            <a:chExt cx="3472398" cy="945289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62C06F4B-C1E0-459C-A2D1-A18A52BF310D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3C4B78DF-2754-4B6A-83CA-DA84A214ACB4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52432A84-71F1-427A-80CD-1B4854718004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EED41DE7-86C9-47C2-BD13-9C907B926C9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9FE0EEF0-2355-4FE9-BE43-1C0B875DED15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846F29C-AD27-4114-8E32-398589CC0EB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06B93421-2C02-440E-AFA6-129105438984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Cow</a:t>
                  </a:r>
                </a:p>
              </p:txBody>
            </p:sp>
          </p:grpSp>
        </p:grp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E450401-07E3-43A5-B29C-855B89EE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9082" y="5387298"/>
              <a:ext cx="1283731" cy="945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9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169" name="1">
            <a:extLst>
              <a:ext uri="{FF2B5EF4-FFF2-40B4-BE49-F238E27FC236}">
                <a16:creationId xmlns:a16="http://schemas.microsoft.com/office/drawing/2014/main" id="{E843734A-45D7-49FF-8A87-FB4F404A0EF3}"/>
              </a:ext>
            </a:extLst>
          </p:cNvPr>
          <p:cNvGrpSpPr/>
          <p:nvPr/>
        </p:nvGrpSpPr>
        <p:grpSpPr>
          <a:xfrm>
            <a:off x="3298825" y="2782117"/>
            <a:ext cx="3237230" cy="1142184"/>
            <a:chOff x="4794250" y="5210992"/>
            <a:chExt cx="3237230" cy="1142184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D717241-1AA8-4E72-86D2-96A371E32315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FBFA6A-B83B-452B-9DC2-2CCA9C24B4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9C7516A-3AA2-4006-A8BE-3EC72A6A7BE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6CC4628E-CA91-4239-A7ED-30DB6368EF8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71348E5E-34A2-4534-BA75-397CA17B5DB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47297C94-112E-4F0F-AD9B-6E389150153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0AC34B1-6CF1-4969-8227-D56FEAF5216F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chicken</a:t>
                  </a:r>
                </a:p>
              </p:txBody>
            </p:sp>
          </p:grp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489EE0B-8324-4CB7-AD1E-B675B9EC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50" y="5210992"/>
              <a:ext cx="964494" cy="1142184"/>
            </a:xfrm>
            <a:prstGeom prst="rect">
              <a:avLst/>
            </a:prstGeom>
          </p:spPr>
        </p:pic>
      </p:grpSp>
      <p:grpSp>
        <p:nvGrpSpPr>
          <p:cNvPr id="66" name="1 - Line Roast Chicken">
            <a:extLst>
              <a:ext uri="{FF2B5EF4-FFF2-40B4-BE49-F238E27FC236}">
                <a16:creationId xmlns:a16="http://schemas.microsoft.com/office/drawing/2014/main" id="{5B753F46-745B-4AC9-9132-8B84896D527A}"/>
              </a:ext>
            </a:extLst>
          </p:cNvPr>
          <p:cNvGrpSpPr>
            <a:grpSpLocks/>
          </p:cNvGrpSpPr>
          <p:nvPr/>
        </p:nvGrpSpPr>
        <p:grpSpPr bwMode="auto">
          <a:xfrm rot="-5400000" flipH="1" flipV="1">
            <a:off x="2783691" y="3972866"/>
            <a:ext cx="614826" cy="777037"/>
            <a:chOff x="5379509" y="2784807"/>
            <a:chExt cx="615034" cy="77648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D2FECF2-79DB-4111-865D-30926454187B}"/>
                </a:ext>
              </a:extLst>
            </p:cNvPr>
            <p:cNvCxnSpPr>
              <a:cxnSpLocks/>
              <a:endCxn id="68" idx="5"/>
            </p:cNvCxnSpPr>
            <p:nvPr/>
          </p:nvCxnSpPr>
          <p:spPr>
            <a:xfrm rot="5400000" flipH="1">
              <a:off x="5374651" y="2941398"/>
              <a:ext cx="700654" cy="539131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5818D1-3167-48D6-9DC2-F0E0A6DC11AD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4" name="1 - Line Chicken nuggets">
            <a:extLst>
              <a:ext uri="{FF2B5EF4-FFF2-40B4-BE49-F238E27FC236}">
                <a16:creationId xmlns:a16="http://schemas.microsoft.com/office/drawing/2014/main" id="{F71B3CCD-E532-4E7D-9353-79D2ED8C0C71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344205" y="3458008"/>
            <a:ext cx="2003979" cy="1508456"/>
            <a:chOff x="5126780" y="2784807"/>
            <a:chExt cx="2004657" cy="150738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2F355B1-AC4B-48DD-B9A2-3B88D935DF31}"/>
                </a:ext>
              </a:extLst>
            </p:cNvPr>
            <p:cNvCxnSpPr>
              <a:cxnSpLocks/>
              <a:endCxn id="76" idx="5"/>
            </p:cNvCxnSpPr>
            <p:nvPr/>
          </p:nvCxnSpPr>
          <p:spPr>
            <a:xfrm rot="12349921">
              <a:off x="5126780" y="3244584"/>
              <a:ext cx="2004657" cy="104760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472A196-5077-4060-8504-ABC7CD486811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0" name="1 - Roast chicken">
            <a:extLst>
              <a:ext uri="{FF2B5EF4-FFF2-40B4-BE49-F238E27FC236}">
                <a16:creationId xmlns:a16="http://schemas.microsoft.com/office/drawing/2014/main" id="{15184ACB-771D-4E48-93D9-898F80708104}"/>
              </a:ext>
            </a:extLst>
          </p:cNvPr>
          <p:cNvGrpSpPr/>
          <p:nvPr/>
        </p:nvGrpSpPr>
        <p:grpSpPr>
          <a:xfrm>
            <a:off x="1407458" y="4589720"/>
            <a:ext cx="1828800" cy="1291282"/>
            <a:chOff x="1407458" y="4589720"/>
            <a:chExt cx="1828800" cy="12912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069CDD-495C-4F7D-B91C-66818F8D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458" y="4589720"/>
              <a:ext cx="1828800" cy="87541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AD23DFC-A63E-4A40-AAAB-D5722400EC43}"/>
                </a:ext>
              </a:extLst>
            </p:cNvPr>
            <p:cNvSpPr txBox="1"/>
            <p:nvPr/>
          </p:nvSpPr>
          <p:spPr>
            <a:xfrm>
              <a:off x="1419225" y="545859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roast chicken</a:t>
              </a:r>
            </a:p>
          </p:txBody>
        </p:sp>
      </p:grpSp>
      <p:grpSp>
        <p:nvGrpSpPr>
          <p:cNvPr id="21" name="1 - chicken nuggets">
            <a:extLst>
              <a:ext uri="{FF2B5EF4-FFF2-40B4-BE49-F238E27FC236}">
                <a16:creationId xmlns:a16="http://schemas.microsoft.com/office/drawing/2014/main" id="{65C967FF-B6C6-444A-BBE9-DC7459F1CC2D}"/>
              </a:ext>
            </a:extLst>
          </p:cNvPr>
          <p:cNvGrpSpPr/>
          <p:nvPr/>
        </p:nvGrpSpPr>
        <p:grpSpPr>
          <a:xfrm>
            <a:off x="5448300" y="4750291"/>
            <a:ext cx="2266950" cy="1130711"/>
            <a:chOff x="5448300" y="4750291"/>
            <a:chExt cx="2266950" cy="113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D117A9-3A2B-420D-910D-14330848E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300" y="4750291"/>
              <a:ext cx="2266950" cy="67182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4085FDB-BF83-4C23-AEB1-A14128934333}"/>
                </a:ext>
              </a:extLst>
            </p:cNvPr>
            <p:cNvSpPr txBox="1"/>
            <p:nvPr/>
          </p:nvSpPr>
          <p:spPr>
            <a:xfrm>
              <a:off x="5705475" y="545859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chicken nuggets</a:t>
              </a:r>
            </a:p>
          </p:txBody>
        </p:sp>
      </p:grpSp>
      <p:grpSp>
        <p:nvGrpSpPr>
          <p:cNvPr id="83" name="1 - Line Chicken drumsticks">
            <a:extLst>
              <a:ext uri="{FF2B5EF4-FFF2-40B4-BE49-F238E27FC236}">
                <a16:creationId xmlns:a16="http://schemas.microsoft.com/office/drawing/2014/main" id="{5121BC71-E826-4B1A-980C-FB955DAD3932}"/>
              </a:ext>
            </a:extLst>
          </p:cNvPr>
          <p:cNvGrpSpPr>
            <a:grpSpLocks/>
          </p:cNvGrpSpPr>
          <p:nvPr/>
        </p:nvGrpSpPr>
        <p:grpSpPr bwMode="auto">
          <a:xfrm rot="6645947" flipH="1" flipV="1">
            <a:off x="5521152" y="2093236"/>
            <a:ext cx="1066975" cy="1512414"/>
            <a:chOff x="5379509" y="2679170"/>
            <a:chExt cx="1067336" cy="15113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481DBA-001E-40FC-834A-B9A6E5E9DDB7}"/>
                </a:ext>
              </a:extLst>
            </p:cNvPr>
            <p:cNvCxnSpPr>
              <a:cxnSpLocks/>
              <a:endCxn id="85" idx="5"/>
            </p:cNvCxnSpPr>
            <p:nvPr/>
          </p:nvCxnSpPr>
          <p:spPr>
            <a:xfrm rot="14954053" flipV="1">
              <a:off x="5317423" y="3061085"/>
              <a:ext cx="1511338" cy="74750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96433C3-43CC-4706-B48B-3F60A45C911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87" name="1 - Line eggs">
            <a:extLst>
              <a:ext uri="{FF2B5EF4-FFF2-40B4-BE49-F238E27FC236}">
                <a16:creationId xmlns:a16="http://schemas.microsoft.com/office/drawing/2014/main" id="{286859EE-D6A5-4FAD-A2EF-B043E15A4923}"/>
              </a:ext>
            </a:extLst>
          </p:cNvPr>
          <p:cNvGrpSpPr>
            <a:grpSpLocks/>
          </p:cNvGrpSpPr>
          <p:nvPr/>
        </p:nvGrpSpPr>
        <p:grpSpPr bwMode="auto">
          <a:xfrm rot="19398517" flipH="1" flipV="1">
            <a:off x="2396952" y="1747656"/>
            <a:ext cx="1066975" cy="1512414"/>
            <a:chOff x="5379509" y="2679170"/>
            <a:chExt cx="1067336" cy="1511338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ED2E595-49B5-4C1B-903E-1A0A7C77A058}"/>
                </a:ext>
              </a:extLst>
            </p:cNvPr>
            <p:cNvCxnSpPr>
              <a:cxnSpLocks/>
              <a:endCxn id="89" idx="5"/>
            </p:cNvCxnSpPr>
            <p:nvPr/>
          </p:nvCxnSpPr>
          <p:spPr>
            <a:xfrm rot="14954053" flipV="1">
              <a:off x="5317423" y="3061085"/>
              <a:ext cx="1511338" cy="74750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4FD84DF-BFF7-4828-8236-9FFB38209C5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2" name="Chicken drumsticks">
            <a:extLst>
              <a:ext uri="{FF2B5EF4-FFF2-40B4-BE49-F238E27FC236}">
                <a16:creationId xmlns:a16="http://schemas.microsoft.com/office/drawing/2014/main" id="{BE497B50-6038-4ED4-BD4F-8BBE52BC73C9}"/>
              </a:ext>
            </a:extLst>
          </p:cNvPr>
          <p:cNvGrpSpPr/>
          <p:nvPr/>
        </p:nvGrpSpPr>
        <p:grpSpPr>
          <a:xfrm>
            <a:off x="6296025" y="1895475"/>
            <a:ext cx="1781176" cy="2005101"/>
            <a:chOff x="6296025" y="1895475"/>
            <a:chExt cx="1781176" cy="20051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0917EF-78CC-4135-ACB9-810C79D67611}"/>
                </a:ext>
              </a:extLst>
            </p:cNvPr>
            <p:cNvGrpSpPr/>
            <p:nvPr/>
          </p:nvGrpSpPr>
          <p:grpSpPr>
            <a:xfrm>
              <a:off x="6560727" y="1895475"/>
              <a:ext cx="1380495" cy="1323975"/>
              <a:chOff x="6560727" y="1895475"/>
              <a:chExt cx="1380495" cy="13239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A693424-0051-4734-B8EA-9A4D220D1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0727" y="1895475"/>
                <a:ext cx="799470" cy="124777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80F08F3-6450-4E17-9F4E-7922E169D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8578">
                <a:off x="7141752" y="1971675"/>
                <a:ext cx="799470" cy="1247775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52C7AF0-AD32-405D-8257-D44F37CD0F7A}"/>
                </a:ext>
              </a:extLst>
            </p:cNvPr>
            <p:cNvSpPr txBox="1"/>
            <p:nvPr/>
          </p:nvSpPr>
          <p:spPr>
            <a:xfrm>
              <a:off x="6296025" y="3201172"/>
              <a:ext cx="1781176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chicken drumsticks</a:t>
              </a:r>
            </a:p>
          </p:txBody>
        </p:sp>
      </p:grpSp>
      <p:grpSp>
        <p:nvGrpSpPr>
          <p:cNvPr id="23" name="Eggs">
            <a:extLst>
              <a:ext uri="{FF2B5EF4-FFF2-40B4-BE49-F238E27FC236}">
                <a16:creationId xmlns:a16="http://schemas.microsoft.com/office/drawing/2014/main" id="{79181EA2-BA90-430E-9471-5C3CD77F3DC7}"/>
              </a:ext>
            </a:extLst>
          </p:cNvPr>
          <p:cNvGrpSpPr/>
          <p:nvPr/>
        </p:nvGrpSpPr>
        <p:grpSpPr>
          <a:xfrm>
            <a:off x="755650" y="1038224"/>
            <a:ext cx="1790282" cy="2204353"/>
            <a:chOff x="755650" y="1038224"/>
            <a:chExt cx="1790282" cy="22043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932157-4C6E-426C-8D97-BAF71DD7F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1038224"/>
              <a:ext cx="1790282" cy="1838325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0CE501-A8DE-4593-9273-BF16A558B630}"/>
                </a:ext>
              </a:extLst>
            </p:cNvPr>
            <p:cNvSpPr txBox="1"/>
            <p:nvPr/>
          </p:nvSpPr>
          <p:spPr>
            <a:xfrm>
              <a:off x="755650" y="28201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eggs</a:t>
              </a:r>
            </a:p>
          </p:txBody>
        </p:sp>
      </p:grpSp>
      <p:grpSp>
        <p:nvGrpSpPr>
          <p:cNvPr id="99" name="2">
            <a:extLst>
              <a:ext uri="{FF2B5EF4-FFF2-40B4-BE49-F238E27FC236}">
                <a16:creationId xmlns:a16="http://schemas.microsoft.com/office/drawing/2014/main" id="{20903BA6-E7E5-49A0-BA5D-03C5B101544F}"/>
              </a:ext>
            </a:extLst>
          </p:cNvPr>
          <p:cNvGrpSpPr/>
          <p:nvPr/>
        </p:nvGrpSpPr>
        <p:grpSpPr>
          <a:xfrm>
            <a:off x="2999833" y="2971910"/>
            <a:ext cx="3536222" cy="876079"/>
            <a:chOff x="4495258" y="5400675"/>
            <a:chExt cx="3536222" cy="876079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953914F-86EE-495B-9C4F-C6B898DAC7A0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092B0F4-E7DD-4D30-AFDD-E684B304FA76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BB3FBEF-411C-491B-8526-37C4B2F9432A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1333AEFB-D7F6-487B-A537-0A30FBC56A0D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8300834-58F5-44CC-810F-4E2ACE4D685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DE68A94D-409F-416E-9151-514F0F03B71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9789D132-D67D-48FA-8183-2AF3EBDF19D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potato</a:t>
                  </a:r>
                </a:p>
              </p:txBody>
            </p:sp>
          </p:grp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2F5959D-BB7C-42EF-8789-F76FD825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258" y="5591253"/>
              <a:ext cx="1095186" cy="533321"/>
            </a:xfrm>
            <a:prstGeom prst="rect">
              <a:avLst/>
            </a:prstGeom>
          </p:spPr>
        </p:pic>
      </p:grpSp>
      <p:grpSp>
        <p:nvGrpSpPr>
          <p:cNvPr id="109" name="2 - Line Chips">
            <a:extLst>
              <a:ext uri="{FF2B5EF4-FFF2-40B4-BE49-F238E27FC236}">
                <a16:creationId xmlns:a16="http://schemas.microsoft.com/office/drawing/2014/main" id="{F431F434-1656-43A3-A2EE-5BD09B8C5296}"/>
              </a:ext>
            </a:extLst>
          </p:cNvPr>
          <p:cNvGrpSpPr>
            <a:grpSpLocks/>
          </p:cNvGrpSpPr>
          <p:nvPr/>
        </p:nvGrpSpPr>
        <p:grpSpPr bwMode="auto">
          <a:xfrm rot="-5400000" flipH="1" flipV="1">
            <a:off x="2774166" y="3963342"/>
            <a:ext cx="614826" cy="777037"/>
            <a:chOff x="5379509" y="2784807"/>
            <a:chExt cx="615034" cy="776484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94C4324-0DBE-4439-8742-E3BEF2DA1FCF}"/>
                </a:ext>
              </a:extLst>
            </p:cNvPr>
            <p:cNvCxnSpPr>
              <a:cxnSpLocks/>
              <a:endCxn id="111" idx="5"/>
            </p:cNvCxnSpPr>
            <p:nvPr/>
          </p:nvCxnSpPr>
          <p:spPr>
            <a:xfrm rot="5400000" flipH="1">
              <a:off x="5374651" y="2941398"/>
              <a:ext cx="700654" cy="539131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BC7A0C5-A0CF-4995-BD63-5AC5B63DBA1C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6" name="2 - Chips">
            <a:extLst>
              <a:ext uri="{FF2B5EF4-FFF2-40B4-BE49-F238E27FC236}">
                <a16:creationId xmlns:a16="http://schemas.microsoft.com/office/drawing/2014/main" id="{AC74F7EC-6709-4B83-B50D-BF9759F58B40}"/>
              </a:ext>
            </a:extLst>
          </p:cNvPr>
          <p:cNvGrpSpPr/>
          <p:nvPr/>
        </p:nvGrpSpPr>
        <p:grpSpPr>
          <a:xfrm>
            <a:off x="1400175" y="3855621"/>
            <a:ext cx="1781176" cy="2015856"/>
            <a:chOff x="1400175" y="3855621"/>
            <a:chExt cx="1781176" cy="2015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75B710-C0ED-4CEC-B925-2314703B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148" y="3855621"/>
              <a:ext cx="1163928" cy="1545054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CC27D38-2F44-4C9B-B072-5B22B5749776}"/>
                </a:ext>
              </a:extLst>
            </p:cNvPr>
            <p:cNvSpPr txBox="1"/>
            <p:nvPr/>
          </p:nvSpPr>
          <p:spPr>
            <a:xfrm>
              <a:off x="1400175" y="54490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chips</a:t>
              </a:r>
            </a:p>
          </p:txBody>
        </p:sp>
      </p:grpSp>
      <p:grpSp>
        <p:nvGrpSpPr>
          <p:cNvPr id="122" name="2 - Line Crisps">
            <a:extLst>
              <a:ext uri="{FF2B5EF4-FFF2-40B4-BE49-F238E27FC236}">
                <a16:creationId xmlns:a16="http://schemas.microsoft.com/office/drawing/2014/main" id="{6C6E0A37-BB92-4953-A041-2AE48BB0A70F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353730" y="3458008"/>
            <a:ext cx="2003979" cy="1508456"/>
            <a:chOff x="5126780" y="2784807"/>
            <a:chExt cx="2004657" cy="1507382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B0BBB7F-F955-4789-BAD6-4932146C8CE3}"/>
                </a:ext>
              </a:extLst>
            </p:cNvPr>
            <p:cNvCxnSpPr>
              <a:cxnSpLocks/>
              <a:endCxn id="125" idx="5"/>
            </p:cNvCxnSpPr>
            <p:nvPr/>
          </p:nvCxnSpPr>
          <p:spPr>
            <a:xfrm rot="12349921">
              <a:off x="5126780" y="3244584"/>
              <a:ext cx="2004657" cy="104760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925093D-6759-4F10-B1FA-13AD49F628CD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6" name="2 - crisps">
            <a:extLst>
              <a:ext uri="{FF2B5EF4-FFF2-40B4-BE49-F238E27FC236}">
                <a16:creationId xmlns:a16="http://schemas.microsoft.com/office/drawing/2014/main" id="{D030B912-B66D-44A7-BA01-177541471192}"/>
              </a:ext>
            </a:extLst>
          </p:cNvPr>
          <p:cNvGrpSpPr/>
          <p:nvPr/>
        </p:nvGrpSpPr>
        <p:grpSpPr>
          <a:xfrm>
            <a:off x="5255109" y="4314825"/>
            <a:ext cx="2241067" cy="1613802"/>
            <a:chOff x="5245584" y="4314825"/>
            <a:chExt cx="2241067" cy="1613802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2AFD5C1-D3DA-4638-AEB5-B9AA75DA5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584" y="4314825"/>
              <a:ext cx="1917601" cy="1269215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DB8E04F-548F-41B5-BEDE-6CA9B4734F0F}"/>
                </a:ext>
              </a:extLst>
            </p:cNvPr>
            <p:cNvSpPr txBox="1"/>
            <p:nvPr/>
          </p:nvSpPr>
          <p:spPr>
            <a:xfrm>
              <a:off x="5705475" y="55062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crisps</a:t>
              </a:r>
            </a:p>
          </p:txBody>
        </p:sp>
      </p:grpSp>
      <p:grpSp>
        <p:nvGrpSpPr>
          <p:cNvPr id="129" name="2 - Line Jacket potatoes">
            <a:extLst>
              <a:ext uri="{FF2B5EF4-FFF2-40B4-BE49-F238E27FC236}">
                <a16:creationId xmlns:a16="http://schemas.microsoft.com/office/drawing/2014/main" id="{65459848-9699-4DFF-9064-23EAF218A9F2}"/>
              </a:ext>
            </a:extLst>
          </p:cNvPr>
          <p:cNvGrpSpPr>
            <a:grpSpLocks/>
          </p:cNvGrpSpPr>
          <p:nvPr/>
        </p:nvGrpSpPr>
        <p:grpSpPr bwMode="auto">
          <a:xfrm rot="6645947" flipH="1" flipV="1">
            <a:off x="5530117" y="2093236"/>
            <a:ext cx="1066975" cy="1512414"/>
            <a:chOff x="5379509" y="2679170"/>
            <a:chExt cx="1067336" cy="1511338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C7614E8-6B44-4052-8198-DD480FBABFAA}"/>
                </a:ext>
              </a:extLst>
            </p:cNvPr>
            <p:cNvCxnSpPr>
              <a:cxnSpLocks/>
              <a:endCxn id="131" idx="5"/>
            </p:cNvCxnSpPr>
            <p:nvPr/>
          </p:nvCxnSpPr>
          <p:spPr>
            <a:xfrm rot="14954053" flipV="1">
              <a:off x="5317423" y="3061085"/>
              <a:ext cx="1511338" cy="74750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6D6E2C7-ACA3-4D33-84C2-EF7F413AC7D2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33" name="2 - Jacket potatoes">
            <a:extLst>
              <a:ext uri="{FF2B5EF4-FFF2-40B4-BE49-F238E27FC236}">
                <a16:creationId xmlns:a16="http://schemas.microsoft.com/office/drawing/2014/main" id="{3CC1B2AF-BB61-4048-BFD4-54A3246AE8B9}"/>
              </a:ext>
            </a:extLst>
          </p:cNvPr>
          <p:cNvGrpSpPr/>
          <p:nvPr/>
        </p:nvGrpSpPr>
        <p:grpSpPr>
          <a:xfrm>
            <a:off x="6296025" y="1785608"/>
            <a:ext cx="1781176" cy="1837969"/>
            <a:chOff x="6296025" y="1785608"/>
            <a:chExt cx="1781176" cy="1837969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E2446C3D-0622-4309-AF43-6584C499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1785608"/>
              <a:ext cx="1497423" cy="1429749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2D1D66C-3F7D-4358-B982-6B5990554ACB}"/>
                </a:ext>
              </a:extLst>
            </p:cNvPr>
            <p:cNvSpPr txBox="1"/>
            <p:nvPr/>
          </p:nvSpPr>
          <p:spPr>
            <a:xfrm>
              <a:off x="6296025" y="32011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jacket potatoes</a:t>
              </a:r>
            </a:p>
          </p:txBody>
        </p:sp>
      </p:grpSp>
      <p:grpSp>
        <p:nvGrpSpPr>
          <p:cNvPr id="138" name="2 - Line Mash">
            <a:extLst>
              <a:ext uri="{FF2B5EF4-FFF2-40B4-BE49-F238E27FC236}">
                <a16:creationId xmlns:a16="http://schemas.microsoft.com/office/drawing/2014/main" id="{5F956022-4DF0-43F0-8C3F-BD5DD5AA9405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4055181" y="2095900"/>
            <a:ext cx="1134128" cy="973313"/>
            <a:chOff x="5208263" y="2784807"/>
            <a:chExt cx="1134512" cy="97262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E5E646D-EE98-4300-8DD4-A545EAF40D0C}"/>
                </a:ext>
              </a:extLst>
            </p:cNvPr>
            <p:cNvCxnSpPr>
              <a:cxnSpLocks/>
              <a:endCxn id="141" idx="5"/>
            </p:cNvCxnSpPr>
            <p:nvPr/>
          </p:nvCxnSpPr>
          <p:spPr>
            <a:xfrm rot="18047105" flipV="1">
              <a:off x="5449142" y="2863795"/>
              <a:ext cx="652754" cy="113451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F40BE86-DC18-46BF-8DD7-AF52932B44D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42" name="2 - Mash">
            <a:extLst>
              <a:ext uri="{FF2B5EF4-FFF2-40B4-BE49-F238E27FC236}">
                <a16:creationId xmlns:a16="http://schemas.microsoft.com/office/drawing/2014/main" id="{FB0005A9-3D26-4367-920C-03EFE4E16509}"/>
              </a:ext>
            </a:extLst>
          </p:cNvPr>
          <p:cNvGrpSpPr/>
          <p:nvPr/>
        </p:nvGrpSpPr>
        <p:grpSpPr>
          <a:xfrm>
            <a:off x="4219575" y="1382252"/>
            <a:ext cx="1781176" cy="1403125"/>
            <a:chOff x="6267450" y="1868027"/>
            <a:chExt cx="1781176" cy="140312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054F6891-4A5A-4B46-8D5F-40CA7CAC2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50" y="1868027"/>
              <a:ext cx="1695450" cy="995461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D1A186-DD85-4D88-852A-E29DAD46852B}"/>
                </a:ext>
              </a:extLst>
            </p:cNvPr>
            <p:cNvSpPr txBox="1"/>
            <p:nvPr/>
          </p:nvSpPr>
          <p:spPr>
            <a:xfrm>
              <a:off x="6267450" y="284874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mash</a:t>
              </a:r>
            </a:p>
          </p:txBody>
        </p:sp>
      </p:grpSp>
      <p:grpSp>
        <p:nvGrpSpPr>
          <p:cNvPr id="81" name="2 - Line Roast potatoes">
            <a:extLst>
              <a:ext uri="{FF2B5EF4-FFF2-40B4-BE49-F238E27FC236}">
                <a16:creationId xmlns:a16="http://schemas.microsoft.com/office/drawing/2014/main" id="{C54A6B33-61A2-484B-AA0E-A3AEC7147839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2151018" y="2350475"/>
            <a:ext cx="1017529" cy="1064605"/>
            <a:chOff x="5108552" y="2247384"/>
            <a:chExt cx="1017874" cy="106384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98F5A3-4547-4BB5-9CF9-7283987DB93D}"/>
                </a:ext>
              </a:extLst>
            </p:cNvPr>
            <p:cNvCxnSpPr>
              <a:cxnSpLocks/>
              <a:endCxn id="90" idx="6"/>
            </p:cNvCxnSpPr>
            <p:nvPr/>
          </p:nvCxnSpPr>
          <p:spPr>
            <a:xfrm rot="18047105" flipH="1" flipV="1">
              <a:off x="5241422" y="2426228"/>
              <a:ext cx="1063848" cy="70616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65C422E-8A08-44C8-8C83-8DE0E9AD4D25}"/>
                </a:ext>
              </a:extLst>
            </p:cNvPr>
            <p:cNvSpPr/>
            <p:nvPr/>
          </p:nvSpPr>
          <p:spPr>
            <a:xfrm>
              <a:off x="5108552" y="3011338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91" name="2 - Roast potatoes">
            <a:extLst>
              <a:ext uri="{FF2B5EF4-FFF2-40B4-BE49-F238E27FC236}">
                <a16:creationId xmlns:a16="http://schemas.microsoft.com/office/drawing/2014/main" id="{06EE0CF4-9B0C-4C94-8D31-1519860DEC03}"/>
              </a:ext>
            </a:extLst>
          </p:cNvPr>
          <p:cNvGrpSpPr/>
          <p:nvPr/>
        </p:nvGrpSpPr>
        <p:grpSpPr>
          <a:xfrm>
            <a:off x="755650" y="2227188"/>
            <a:ext cx="1781922" cy="1024352"/>
            <a:chOff x="6828678" y="1708915"/>
            <a:chExt cx="1781922" cy="1024352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4F4CBAD-6130-4C7B-8C09-EBE8E593F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0" y="1708915"/>
              <a:ext cx="1695450" cy="560648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C2566A7-350B-426B-8624-08C17D8702EB}"/>
                </a:ext>
              </a:extLst>
            </p:cNvPr>
            <p:cNvSpPr txBox="1"/>
            <p:nvPr/>
          </p:nvSpPr>
          <p:spPr>
            <a:xfrm>
              <a:off x="6828678" y="231086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roast potatoes</a:t>
              </a:r>
            </a:p>
          </p:txBody>
        </p:sp>
      </p:grpSp>
      <p:grpSp>
        <p:nvGrpSpPr>
          <p:cNvPr id="94" name="3">
            <a:extLst>
              <a:ext uri="{FF2B5EF4-FFF2-40B4-BE49-F238E27FC236}">
                <a16:creationId xmlns:a16="http://schemas.microsoft.com/office/drawing/2014/main" id="{2A4683A4-CCBA-4090-8BE8-9DDEAB69D6CE}"/>
              </a:ext>
            </a:extLst>
          </p:cNvPr>
          <p:cNvGrpSpPr/>
          <p:nvPr/>
        </p:nvGrpSpPr>
        <p:grpSpPr>
          <a:xfrm>
            <a:off x="3336273" y="2797879"/>
            <a:ext cx="3197541" cy="1298101"/>
            <a:chOff x="4833939" y="5226413"/>
            <a:chExt cx="3197541" cy="129810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B4168A0-312D-4564-AFD1-3987504A8458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53CD9A5-8918-42D8-8D99-3A1CE5E5E1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6DD1702-A653-434A-A307-D72BDFDAB803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985AF9F0-AE01-49C6-B9BF-474010D61BDA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8B04C9C-0ACB-41E6-946C-06DABF452969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2469F408-E2DC-46D0-AEC7-AF46B90A7A5C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37F79F7B-D1A1-4BAE-BF80-38AEC16FAAA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wheat</a:t>
                  </a:r>
                </a:p>
              </p:txBody>
            </p:sp>
          </p:grp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847632B-3235-4B21-9256-DDC61E40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99" y="5226413"/>
              <a:ext cx="735402" cy="1298101"/>
            </a:xfrm>
            <a:prstGeom prst="rect">
              <a:avLst/>
            </a:prstGeom>
          </p:spPr>
        </p:pic>
      </p:grpSp>
      <p:grpSp>
        <p:nvGrpSpPr>
          <p:cNvPr id="137" name="3 - Line Breakfast cereal">
            <a:extLst>
              <a:ext uri="{FF2B5EF4-FFF2-40B4-BE49-F238E27FC236}">
                <a16:creationId xmlns:a16="http://schemas.microsoft.com/office/drawing/2014/main" id="{5D216D3B-B665-479A-8E1C-CF6A0C63190A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3880614" y="3929761"/>
            <a:ext cx="418557" cy="918244"/>
            <a:chOff x="5233721" y="2784807"/>
            <a:chExt cx="418699" cy="91759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77687BE-C014-4394-B819-D382F1858B1B}"/>
                </a:ext>
              </a:extLst>
            </p:cNvPr>
            <p:cNvCxnSpPr>
              <a:cxnSpLocks/>
              <a:endCxn id="145" idx="4"/>
            </p:cNvCxnSpPr>
            <p:nvPr/>
          </p:nvCxnSpPr>
          <p:spPr>
            <a:xfrm rot="12349921">
              <a:off x="5233721" y="2925977"/>
              <a:ext cx="418699" cy="77642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055DC1C-CAFF-4710-8C91-140F114190C3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46" name="3 - Breakfast cereal">
            <a:extLst>
              <a:ext uri="{FF2B5EF4-FFF2-40B4-BE49-F238E27FC236}">
                <a16:creationId xmlns:a16="http://schemas.microsoft.com/office/drawing/2014/main" id="{FE96CDD3-949B-4B35-A205-AB82ABFEC82E}"/>
              </a:ext>
            </a:extLst>
          </p:cNvPr>
          <p:cNvGrpSpPr/>
          <p:nvPr/>
        </p:nvGrpSpPr>
        <p:grpSpPr>
          <a:xfrm>
            <a:off x="3499817" y="4471704"/>
            <a:ext cx="1781176" cy="1682382"/>
            <a:chOff x="5050155" y="4238625"/>
            <a:chExt cx="1781176" cy="1682382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3DD4512-59D6-4416-ACAC-3A559F69D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060" y="4238625"/>
              <a:ext cx="901249" cy="126921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F1D9DD8-60C5-495E-954B-2F6933C85905}"/>
                </a:ext>
              </a:extLst>
            </p:cNvPr>
            <p:cNvSpPr txBox="1"/>
            <p:nvPr/>
          </p:nvSpPr>
          <p:spPr>
            <a:xfrm>
              <a:off x="50501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breakfast cereal</a:t>
              </a:r>
            </a:p>
          </p:txBody>
        </p:sp>
      </p:grpSp>
      <p:grpSp>
        <p:nvGrpSpPr>
          <p:cNvPr id="149" name="3 - Line Flour">
            <a:extLst>
              <a:ext uri="{FF2B5EF4-FFF2-40B4-BE49-F238E27FC236}">
                <a16:creationId xmlns:a16="http://schemas.microsoft.com/office/drawing/2014/main" id="{6E4FDAE6-A2D1-4AC0-AE94-39DCBB188046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757884" y="3587139"/>
            <a:ext cx="1617230" cy="1234241"/>
            <a:chOff x="4113366" y="2212380"/>
            <a:chExt cx="1617779" cy="1233362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E7EAC72-0175-473B-ADB0-AE5912322C7D}"/>
                </a:ext>
              </a:extLst>
            </p:cNvPr>
            <p:cNvCxnSpPr>
              <a:cxnSpLocks/>
            </p:cNvCxnSpPr>
            <p:nvPr/>
          </p:nvCxnSpPr>
          <p:spPr>
            <a:xfrm rot="12349921">
              <a:off x="4113366" y="2583050"/>
              <a:ext cx="1617779" cy="86269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300FE15-DBAB-4582-A5A9-751857958E89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2" name="3 - Flour">
            <a:extLst>
              <a:ext uri="{FF2B5EF4-FFF2-40B4-BE49-F238E27FC236}">
                <a16:creationId xmlns:a16="http://schemas.microsoft.com/office/drawing/2014/main" id="{221B64F0-1AFA-4910-8A17-9002A413EC0A}"/>
              </a:ext>
            </a:extLst>
          </p:cNvPr>
          <p:cNvGrpSpPr/>
          <p:nvPr/>
        </p:nvGrpSpPr>
        <p:grpSpPr>
          <a:xfrm>
            <a:off x="5968697" y="4235484"/>
            <a:ext cx="1781176" cy="1697622"/>
            <a:chOff x="5050155" y="4223385"/>
            <a:chExt cx="1781176" cy="1697622"/>
          </a:xfrm>
        </p:grpSpPr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00192A36-6EC7-4CF5-B230-E651BFEF7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145" y="4223385"/>
              <a:ext cx="835638" cy="1269215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2FE218C-F3EC-4B8F-9372-2965E26A109C}"/>
                </a:ext>
              </a:extLst>
            </p:cNvPr>
            <p:cNvSpPr txBox="1"/>
            <p:nvPr/>
          </p:nvSpPr>
          <p:spPr>
            <a:xfrm>
              <a:off x="50501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flour</a:t>
              </a:r>
            </a:p>
          </p:txBody>
        </p:sp>
      </p:grpSp>
      <p:grpSp>
        <p:nvGrpSpPr>
          <p:cNvPr id="155" name="3 - Line Bread">
            <a:extLst>
              <a:ext uri="{FF2B5EF4-FFF2-40B4-BE49-F238E27FC236}">
                <a16:creationId xmlns:a16="http://schemas.microsoft.com/office/drawing/2014/main" id="{C8CEFB55-A6AA-4D09-BEDE-E563C2F6408C}"/>
              </a:ext>
            </a:extLst>
          </p:cNvPr>
          <p:cNvGrpSpPr>
            <a:grpSpLocks/>
          </p:cNvGrpSpPr>
          <p:nvPr/>
        </p:nvGrpSpPr>
        <p:grpSpPr bwMode="auto">
          <a:xfrm rot="6191701" flipH="1" flipV="1">
            <a:off x="5651120" y="2428338"/>
            <a:ext cx="509738" cy="1163487"/>
            <a:chOff x="4335780" y="2212380"/>
            <a:chExt cx="509911" cy="1162658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A8DDAD6-4F95-4D26-9071-9F08F8F9E6C9}"/>
                </a:ext>
              </a:extLst>
            </p:cNvPr>
            <p:cNvCxnSpPr>
              <a:cxnSpLocks/>
            </p:cNvCxnSpPr>
            <p:nvPr/>
          </p:nvCxnSpPr>
          <p:spPr>
            <a:xfrm rot="15408299" flipV="1">
              <a:off x="4100499" y="2629845"/>
              <a:ext cx="1154510" cy="33587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32BDC0E-7E01-4BD1-B908-F1805F9DCD5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8" name="3 - Bread">
            <a:extLst>
              <a:ext uri="{FF2B5EF4-FFF2-40B4-BE49-F238E27FC236}">
                <a16:creationId xmlns:a16="http://schemas.microsoft.com/office/drawing/2014/main" id="{AD599680-C747-49E4-8552-F4E6A1434753}"/>
              </a:ext>
            </a:extLst>
          </p:cNvPr>
          <p:cNvGrpSpPr/>
          <p:nvPr/>
        </p:nvGrpSpPr>
        <p:grpSpPr>
          <a:xfrm>
            <a:off x="5951935" y="1699260"/>
            <a:ext cx="2186759" cy="1940226"/>
            <a:chOff x="4629532" y="3980781"/>
            <a:chExt cx="2186759" cy="1940226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149BCC76-38B9-4C83-9CFB-7A589172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532" y="3980781"/>
              <a:ext cx="2186759" cy="1546860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60E7B29-1131-479C-94E6-0F4116CA638F}"/>
                </a:ext>
              </a:extLst>
            </p:cNvPr>
            <p:cNvSpPr txBox="1"/>
            <p:nvPr/>
          </p:nvSpPr>
          <p:spPr>
            <a:xfrm>
              <a:off x="48977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bread</a:t>
              </a:r>
            </a:p>
          </p:txBody>
        </p:sp>
      </p:grpSp>
      <p:grpSp>
        <p:nvGrpSpPr>
          <p:cNvPr id="161" name="3 - Line Pasta">
            <a:extLst>
              <a:ext uri="{FF2B5EF4-FFF2-40B4-BE49-F238E27FC236}">
                <a16:creationId xmlns:a16="http://schemas.microsoft.com/office/drawing/2014/main" id="{4E03F888-9AFB-4B90-BD11-8D0181BC51B4}"/>
              </a:ext>
            </a:extLst>
          </p:cNvPr>
          <p:cNvGrpSpPr>
            <a:grpSpLocks/>
          </p:cNvGrpSpPr>
          <p:nvPr/>
        </p:nvGrpSpPr>
        <p:grpSpPr bwMode="auto">
          <a:xfrm rot="20397681" flipH="1" flipV="1">
            <a:off x="4435982" y="2632280"/>
            <a:ext cx="533915" cy="572682"/>
            <a:chOff x="4292040" y="2212380"/>
            <a:chExt cx="534096" cy="572274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BD10A3B-987B-437E-97D8-B241E83F72F7}"/>
                </a:ext>
              </a:extLst>
            </p:cNvPr>
            <p:cNvCxnSpPr>
              <a:cxnSpLocks/>
            </p:cNvCxnSpPr>
            <p:nvPr/>
          </p:nvCxnSpPr>
          <p:spPr>
            <a:xfrm rot="1202319" flipH="1" flipV="1">
              <a:off x="4292040" y="2352386"/>
              <a:ext cx="534096" cy="432268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783FBB6-FFFF-4E5D-BD3E-57FB4683A617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65" name="3 - Pasta">
            <a:extLst>
              <a:ext uri="{FF2B5EF4-FFF2-40B4-BE49-F238E27FC236}">
                <a16:creationId xmlns:a16="http://schemas.microsoft.com/office/drawing/2014/main" id="{362F93F9-5491-48E8-A42A-F70EB186EABC}"/>
              </a:ext>
            </a:extLst>
          </p:cNvPr>
          <p:cNvGrpSpPr/>
          <p:nvPr/>
        </p:nvGrpSpPr>
        <p:grpSpPr>
          <a:xfrm>
            <a:off x="3900155" y="1448815"/>
            <a:ext cx="1966293" cy="1334020"/>
            <a:chOff x="5421298" y="4378035"/>
            <a:chExt cx="1966293" cy="1334020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9F520FE-FE2C-46F3-B87D-D5923637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298" y="4378035"/>
              <a:ext cx="728348" cy="1334020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4FF298C-37E0-4C51-9403-A8265B6EF3D9}"/>
                </a:ext>
              </a:extLst>
            </p:cNvPr>
            <p:cNvSpPr txBox="1"/>
            <p:nvPr/>
          </p:nvSpPr>
          <p:spPr>
            <a:xfrm>
              <a:off x="5606415" y="48966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pasta</a:t>
              </a:r>
            </a:p>
          </p:txBody>
        </p:sp>
      </p:grpSp>
      <p:grpSp>
        <p:nvGrpSpPr>
          <p:cNvPr id="168" name="3 - Line Biscuits">
            <a:extLst>
              <a:ext uri="{FF2B5EF4-FFF2-40B4-BE49-F238E27FC236}">
                <a16:creationId xmlns:a16="http://schemas.microsoft.com/office/drawing/2014/main" id="{A34D8FD8-0B7A-49E5-8FD8-1925CA96583A}"/>
              </a:ext>
            </a:extLst>
          </p:cNvPr>
          <p:cNvGrpSpPr>
            <a:grpSpLocks/>
          </p:cNvGrpSpPr>
          <p:nvPr/>
        </p:nvGrpSpPr>
        <p:grpSpPr bwMode="auto">
          <a:xfrm rot="20397681" flipH="1" flipV="1">
            <a:off x="2607181" y="2662759"/>
            <a:ext cx="533915" cy="572682"/>
            <a:chOff x="4292040" y="2212380"/>
            <a:chExt cx="534096" cy="572274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2AD977E-CE7A-4D09-A1E2-95F3ABDC9CF7}"/>
                </a:ext>
              </a:extLst>
            </p:cNvPr>
            <p:cNvCxnSpPr>
              <a:cxnSpLocks/>
            </p:cNvCxnSpPr>
            <p:nvPr/>
          </p:nvCxnSpPr>
          <p:spPr>
            <a:xfrm rot="1202319" flipH="1" flipV="1">
              <a:off x="4292040" y="2352386"/>
              <a:ext cx="534096" cy="432268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DF99877-E5CE-44FC-BFA3-4C2B5924272B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72" name="3 - Biscuits">
            <a:extLst>
              <a:ext uri="{FF2B5EF4-FFF2-40B4-BE49-F238E27FC236}">
                <a16:creationId xmlns:a16="http://schemas.microsoft.com/office/drawing/2014/main" id="{53B8DF61-4866-4DD2-A2B5-5DCEE3B3CDB7}"/>
              </a:ext>
            </a:extLst>
          </p:cNvPr>
          <p:cNvGrpSpPr/>
          <p:nvPr/>
        </p:nvGrpSpPr>
        <p:grpSpPr>
          <a:xfrm>
            <a:off x="343218" y="1642036"/>
            <a:ext cx="2622885" cy="1252300"/>
            <a:chOff x="4021455" y="4022616"/>
            <a:chExt cx="2622885" cy="1252300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5C563786-76EE-4037-B996-A28EA666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514" y="4022616"/>
              <a:ext cx="1654826" cy="1252300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8CC5B0F4-A9D4-45C7-BB70-1CDB61FB1DDD}"/>
                </a:ext>
              </a:extLst>
            </p:cNvPr>
            <p:cNvSpPr txBox="1"/>
            <p:nvPr/>
          </p:nvSpPr>
          <p:spPr>
            <a:xfrm>
              <a:off x="4021455" y="4782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biscuits</a:t>
              </a:r>
            </a:p>
          </p:txBody>
        </p:sp>
      </p:grpSp>
      <p:grpSp>
        <p:nvGrpSpPr>
          <p:cNvPr id="175" name="3 - Line cakes">
            <a:extLst>
              <a:ext uri="{FF2B5EF4-FFF2-40B4-BE49-F238E27FC236}">
                <a16:creationId xmlns:a16="http://schemas.microsoft.com/office/drawing/2014/main" id="{65B63F67-DEA0-44AA-817E-003F55418501}"/>
              </a:ext>
            </a:extLst>
          </p:cNvPr>
          <p:cNvGrpSpPr>
            <a:grpSpLocks/>
          </p:cNvGrpSpPr>
          <p:nvPr/>
        </p:nvGrpSpPr>
        <p:grpSpPr bwMode="auto">
          <a:xfrm rot="13284984" flipH="1" flipV="1">
            <a:off x="2752854" y="3769740"/>
            <a:ext cx="418557" cy="918244"/>
            <a:chOff x="5233721" y="2784807"/>
            <a:chExt cx="418699" cy="917590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C7029CB-4A42-4E29-8A42-6AEC4B12549C}"/>
                </a:ext>
              </a:extLst>
            </p:cNvPr>
            <p:cNvCxnSpPr>
              <a:cxnSpLocks/>
              <a:endCxn id="177" idx="4"/>
            </p:cNvCxnSpPr>
            <p:nvPr/>
          </p:nvCxnSpPr>
          <p:spPr>
            <a:xfrm rot="12349921">
              <a:off x="5233721" y="2925977"/>
              <a:ext cx="418699" cy="77642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BB1930A-32B6-4E4B-B473-55BB6F513049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78" name="3 - Cakes">
            <a:extLst>
              <a:ext uri="{FF2B5EF4-FFF2-40B4-BE49-F238E27FC236}">
                <a16:creationId xmlns:a16="http://schemas.microsoft.com/office/drawing/2014/main" id="{14D3B0E2-09EC-4B7C-A8A4-B55FF9DE57ED}"/>
              </a:ext>
            </a:extLst>
          </p:cNvPr>
          <p:cNvGrpSpPr/>
          <p:nvPr/>
        </p:nvGrpSpPr>
        <p:grpSpPr>
          <a:xfrm>
            <a:off x="1282397" y="4333580"/>
            <a:ext cx="1781176" cy="1530945"/>
            <a:chOff x="5027295" y="4443402"/>
            <a:chExt cx="1781176" cy="1530945"/>
          </a:xfrm>
        </p:grpSpPr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E45322E4-4B56-4988-A3BC-75DE9755B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020" y="4443402"/>
              <a:ext cx="1542058" cy="1131912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26151FB-15CC-46E8-B5BD-440A65216685}"/>
                </a:ext>
              </a:extLst>
            </p:cNvPr>
            <p:cNvSpPr txBox="1"/>
            <p:nvPr/>
          </p:nvSpPr>
          <p:spPr>
            <a:xfrm>
              <a:off x="5027295" y="555194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cakes</a:t>
              </a:r>
            </a:p>
          </p:txBody>
        </p:sp>
      </p:grpSp>
      <p:grpSp>
        <p:nvGrpSpPr>
          <p:cNvPr id="181" name="4">
            <a:extLst>
              <a:ext uri="{FF2B5EF4-FFF2-40B4-BE49-F238E27FC236}">
                <a16:creationId xmlns:a16="http://schemas.microsoft.com/office/drawing/2014/main" id="{0F78F5FB-1560-4877-9B77-9CEC4119CECB}"/>
              </a:ext>
            </a:extLst>
          </p:cNvPr>
          <p:cNvGrpSpPr/>
          <p:nvPr/>
        </p:nvGrpSpPr>
        <p:grpSpPr>
          <a:xfrm>
            <a:off x="2973514" y="2875944"/>
            <a:ext cx="3583496" cy="1076324"/>
            <a:chOff x="4447984" y="5298994"/>
            <a:chExt cx="3583496" cy="1076324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E8EFEFA-F3DB-40C6-91F9-C2B7E67FFA04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DA86ACD-44CA-4963-83EF-FBAB44792FE9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B619A43E-DB73-40D8-801C-15713F5717B2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40F28532-9B4E-4163-B24D-B4AFC820E596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2B08EC95-8868-4A3F-AE20-94CD089900D8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30960A59-C36D-4D56-9498-1B1C717824F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CB95E236-A176-4301-912F-B3F4C4E213D1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cow</a:t>
                  </a:r>
                </a:p>
              </p:txBody>
            </p:sp>
          </p:grpSp>
        </p:grp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B95AF91D-EF00-403C-889A-76FA00A0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7984" y="5298994"/>
              <a:ext cx="1461680" cy="1076324"/>
            </a:xfrm>
            <a:prstGeom prst="rect">
              <a:avLst/>
            </a:prstGeom>
          </p:spPr>
        </p:pic>
      </p:grpSp>
      <p:grpSp>
        <p:nvGrpSpPr>
          <p:cNvPr id="190" name="4 - Line Beef">
            <a:extLst>
              <a:ext uri="{FF2B5EF4-FFF2-40B4-BE49-F238E27FC236}">
                <a16:creationId xmlns:a16="http://schemas.microsoft.com/office/drawing/2014/main" id="{EECA6879-CFD6-4BE9-B409-802A1CFD3827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5396362" y="3541419"/>
            <a:ext cx="1617230" cy="1234241"/>
            <a:chOff x="4113366" y="2212380"/>
            <a:chExt cx="1617779" cy="1233362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368E88E-0C75-4919-BEDD-C2A56F02B25D}"/>
                </a:ext>
              </a:extLst>
            </p:cNvPr>
            <p:cNvCxnSpPr>
              <a:cxnSpLocks/>
            </p:cNvCxnSpPr>
            <p:nvPr/>
          </p:nvCxnSpPr>
          <p:spPr>
            <a:xfrm rot="12349921">
              <a:off x="4113366" y="2583050"/>
              <a:ext cx="1617779" cy="86269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E846A4A-1487-453A-9E4A-7F2C67B74607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93" name="4 - Beef">
            <a:extLst>
              <a:ext uri="{FF2B5EF4-FFF2-40B4-BE49-F238E27FC236}">
                <a16:creationId xmlns:a16="http://schemas.microsoft.com/office/drawing/2014/main" id="{9A874E9B-1BDF-4FAF-AA75-A6177C5B7D50}"/>
              </a:ext>
            </a:extLst>
          </p:cNvPr>
          <p:cNvGrpSpPr/>
          <p:nvPr/>
        </p:nvGrpSpPr>
        <p:grpSpPr>
          <a:xfrm>
            <a:off x="6446520" y="4168140"/>
            <a:ext cx="1835151" cy="1764966"/>
            <a:chOff x="4889500" y="4201761"/>
            <a:chExt cx="1835151" cy="1764966"/>
          </a:xfrm>
        </p:grpSpPr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E2E0FB6-3DE5-40E7-A8EF-6C80379B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00" y="4201761"/>
              <a:ext cx="1720378" cy="1313125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8014A190-E86A-4764-81C6-8A1127F6A44A}"/>
                </a:ext>
              </a:extLst>
            </p:cNvPr>
            <p:cNvSpPr txBox="1"/>
            <p:nvPr/>
          </p:nvSpPr>
          <p:spPr>
            <a:xfrm>
              <a:off x="4943475" y="5544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beef</a:t>
              </a:r>
            </a:p>
          </p:txBody>
        </p:sp>
      </p:grpSp>
      <p:grpSp>
        <p:nvGrpSpPr>
          <p:cNvPr id="196" name="4 - Line Beef">
            <a:extLst>
              <a:ext uri="{FF2B5EF4-FFF2-40B4-BE49-F238E27FC236}">
                <a16:creationId xmlns:a16="http://schemas.microsoft.com/office/drawing/2014/main" id="{46D232DD-04F9-41C9-8D94-4DA68BB5DD29}"/>
              </a:ext>
            </a:extLst>
          </p:cNvPr>
          <p:cNvGrpSpPr>
            <a:grpSpLocks/>
          </p:cNvGrpSpPr>
          <p:nvPr/>
        </p:nvGrpSpPr>
        <p:grpSpPr bwMode="auto">
          <a:xfrm rot="6669284" flipH="1" flipV="1">
            <a:off x="6054941" y="2796181"/>
            <a:ext cx="409788" cy="809512"/>
            <a:chOff x="4335780" y="2206281"/>
            <a:chExt cx="409927" cy="808935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1E4A606-F8C8-4E1C-9F2D-54C7DA72136B}"/>
                </a:ext>
              </a:extLst>
            </p:cNvPr>
            <p:cNvCxnSpPr>
              <a:cxnSpLocks/>
            </p:cNvCxnSpPr>
            <p:nvPr/>
          </p:nvCxnSpPr>
          <p:spPr>
            <a:xfrm rot="14930716" flipV="1">
              <a:off x="4228831" y="2498340"/>
              <a:ext cx="808935" cy="22481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C749FCC8-40B1-4DCF-8D8E-5476E64B1949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99" name="4 - Beef">
            <a:extLst>
              <a:ext uri="{FF2B5EF4-FFF2-40B4-BE49-F238E27FC236}">
                <a16:creationId xmlns:a16="http://schemas.microsoft.com/office/drawing/2014/main" id="{383B2ACC-4F16-43AA-97E4-CB65CC4886A9}"/>
              </a:ext>
            </a:extLst>
          </p:cNvPr>
          <p:cNvGrpSpPr/>
          <p:nvPr/>
        </p:nvGrpSpPr>
        <p:grpSpPr>
          <a:xfrm>
            <a:off x="6500494" y="2036239"/>
            <a:ext cx="1781176" cy="1610867"/>
            <a:chOff x="4943475" y="4355860"/>
            <a:chExt cx="1781176" cy="1610867"/>
          </a:xfrm>
        </p:grpSpPr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D6471B51-54B9-426A-BB1C-1D1841282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560" y="4355860"/>
              <a:ext cx="1606077" cy="1208484"/>
            </a:xfrm>
            <a:prstGeom prst="rect">
              <a:avLst/>
            </a:prstGeom>
          </p:spPr>
        </p:pic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1E4BD28E-823C-4697-972B-6225D9D227C4}"/>
                </a:ext>
              </a:extLst>
            </p:cNvPr>
            <p:cNvSpPr txBox="1"/>
            <p:nvPr/>
          </p:nvSpPr>
          <p:spPr>
            <a:xfrm>
              <a:off x="4943475" y="5544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burger</a:t>
              </a:r>
            </a:p>
          </p:txBody>
        </p:sp>
      </p:grpSp>
      <p:grpSp>
        <p:nvGrpSpPr>
          <p:cNvPr id="202" name="4 - Line Mince">
            <a:extLst>
              <a:ext uri="{FF2B5EF4-FFF2-40B4-BE49-F238E27FC236}">
                <a16:creationId xmlns:a16="http://schemas.microsoft.com/office/drawing/2014/main" id="{6C326CAD-4B15-45B4-A8C5-EB6C509A5695}"/>
              </a:ext>
            </a:extLst>
          </p:cNvPr>
          <p:cNvGrpSpPr>
            <a:grpSpLocks/>
          </p:cNvGrpSpPr>
          <p:nvPr/>
        </p:nvGrpSpPr>
        <p:grpSpPr bwMode="auto">
          <a:xfrm rot="1047257" flipH="1" flipV="1">
            <a:off x="4683969" y="2270403"/>
            <a:ext cx="409788" cy="809512"/>
            <a:chOff x="4335780" y="2206281"/>
            <a:chExt cx="409927" cy="808935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4855191-A789-4390-A77A-DD7CA99D48D1}"/>
                </a:ext>
              </a:extLst>
            </p:cNvPr>
            <p:cNvCxnSpPr>
              <a:cxnSpLocks/>
            </p:cNvCxnSpPr>
            <p:nvPr/>
          </p:nvCxnSpPr>
          <p:spPr>
            <a:xfrm rot="14930716" flipV="1">
              <a:off x="4228831" y="2498340"/>
              <a:ext cx="808935" cy="22481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7EDCCA8E-C0E5-4680-917C-41911C31751A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05" name="4 - MInce">
            <a:extLst>
              <a:ext uri="{FF2B5EF4-FFF2-40B4-BE49-F238E27FC236}">
                <a16:creationId xmlns:a16="http://schemas.microsoft.com/office/drawing/2014/main" id="{2DE7B1A0-40FF-47AD-8409-659581F82A95}"/>
              </a:ext>
            </a:extLst>
          </p:cNvPr>
          <p:cNvGrpSpPr/>
          <p:nvPr/>
        </p:nvGrpSpPr>
        <p:grpSpPr>
          <a:xfrm>
            <a:off x="3048634" y="1405420"/>
            <a:ext cx="2527462" cy="1068206"/>
            <a:chOff x="4067175" y="4456561"/>
            <a:chExt cx="2527462" cy="1068206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7F6D15F9-155D-4F0C-ACF7-B10E4A296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560" y="4456561"/>
              <a:ext cx="1606077" cy="1007081"/>
            </a:xfrm>
            <a:prstGeom prst="rect">
              <a:avLst/>
            </a:prstGeom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2726FA7-147D-4EBE-9E08-6D66BBF1AF8A}"/>
                </a:ext>
              </a:extLst>
            </p:cNvPr>
            <p:cNvSpPr txBox="1"/>
            <p:nvPr/>
          </p:nvSpPr>
          <p:spPr>
            <a:xfrm>
              <a:off x="4067175" y="510236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mince</a:t>
              </a:r>
            </a:p>
          </p:txBody>
        </p:sp>
      </p:grpSp>
      <p:grpSp>
        <p:nvGrpSpPr>
          <p:cNvPr id="208" name="4 - Line Milk">
            <a:extLst>
              <a:ext uri="{FF2B5EF4-FFF2-40B4-BE49-F238E27FC236}">
                <a16:creationId xmlns:a16="http://schemas.microsoft.com/office/drawing/2014/main" id="{185CE3DA-3D4D-432D-AA84-AD3A7B30555F}"/>
              </a:ext>
            </a:extLst>
          </p:cNvPr>
          <p:cNvGrpSpPr>
            <a:grpSpLocks/>
          </p:cNvGrpSpPr>
          <p:nvPr/>
        </p:nvGrpSpPr>
        <p:grpSpPr bwMode="auto">
          <a:xfrm rot="20634501" flipH="1" flipV="1">
            <a:off x="2423229" y="2018437"/>
            <a:ext cx="450389" cy="1080382"/>
            <a:chOff x="4335780" y="2189442"/>
            <a:chExt cx="450542" cy="1079612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BE19503-3769-4C98-A5D5-FE70A2B339C6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DF37C6B1-2B39-43B6-91B8-973A0E0141DA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11" name="4 - Milk">
            <a:extLst>
              <a:ext uri="{FF2B5EF4-FFF2-40B4-BE49-F238E27FC236}">
                <a16:creationId xmlns:a16="http://schemas.microsoft.com/office/drawing/2014/main" id="{4E765157-155A-4451-80AF-A438AB9EC3D5}"/>
              </a:ext>
            </a:extLst>
          </p:cNvPr>
          <p:cNvGrpSpPr/>
          <p:nvPr/>
        </p:nvGrpSpPr>
        <p:grpSpPr>
          <a:xfrm>
            <a:off x="907414" y="1096363"/>
            <a:ext cx="1781176" cy="1803982"/>
            <a:chOff x="4288155" y="4818065"/>
            <a:chExt cx="1781176" cy="180398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1AD53E2D-DF88-4E9C-83F6-994276A2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021" y="4818065"/>
              <a:ext cx="787961" cy="1369477"/>
            </a:xfrm>
            <a:prstGeom prst="rect">
              <a:avLst/>
            </a:prstGeom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3B06CD00-8D0C-46D3-BDE2-50D99D2529F4}"/>
                </a:ext>
              </a:extLst>
            </p:cNvPr>
            <p:cNvSpPr txBox="1"/>
            <p:nvPr/>
          </p:nvSpPr>
          <p:spPr>
            <a:xfrm>
              <a:off x="4288155" y="619964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milk</a:t>
              </a:r>
            </a:p>
          </p:txBody>
        </p:sp>
      </p:grpSp>
      <p:grpSp>
        <p:nvGrpSpPr>
          <p:cNvPr id="217" name="4 - Line Cheese">
            <a:extLst>
              <a:ext uri="{FF2B5EF4-FFF2-40B4-BE49-F238E27FC236}">
                <a16:creationId xmlns:a16="http://schemas.microsoft.com/office/drawing/2014/main" id="{2C069227-ED20-412A-88F4-CB15823D1849}"/>
              </a:ext>
            </a:extLst>
          </p:cNvPr>
          <p:cNvGrpSpPr>
            <a:grpSpLocks/>
          </p:cNvGrpSpPr>
          <p:nvPr/>
        </p:nvGrpSpPr>
        <p:grpSpPr bwMode="auto">
          <a:xfrm rot="17220723" flipH="1" flipV="1">
            <a:off x="2187009" y="3047137"/>
            <a:ext cx="450389" cy="1080382"/>
            <a:chOff x="4335780" y="2189442"/>
            <a:chExt cx="450542" cy="1079612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639ECD9-37DE-4959-BDCD-3E9BCD8EA1A6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0389854-2786-42C4-93A0-BFCAAC287D43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20" name="4 - Cheese">
            <a:extLst>
              <a:ext uri="{FF2B5EF4-FFF2-40B4-BE49-F238E27FC236}">
                <a16:creationId xmlns:a16="http://schemas.microsoft.com/office/drawing/2014/main" id="{12B42600-2A55-4AB6-B760-833D62D7853E}"/>
              </a:ext>
            </a:extLst>
          </p:cNvPr>
          <p:cNvGrpSpPr/>
          <p:nvPr/>
        </p:nvGrpSpPr>
        <p:grpSpPr>
          <a:xfrm>
            <a:off x="633094" y="3429000"/>
            <a:ext cx="1781176" cy="1223945"/>
            <a:chOff x="4356735" y="5146642"/>
            <a:chExt cx="1781176" cy="1223945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2CDC48CC-2EBE-4120-9E89-6EEDFBD6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861" y="5146642"/>
              <a:ext cx="1104900" cy="937021"/>
            </a:xfrm>
            <a:prstGeom prst="rect">
              <a:avLst/>
            </a:prstGeom>
          </p:spPr>
        </p:pic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3F8CC9E-8630-40F9-B36D-22A8E2027A50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cheese</a:t>
              </a:r>
            </a:p>
          </p:txBody>
        </p:sp>
      </p:grpSp>
      <p:grpSp>
        <p:nvGrpSpPr>
          <p:cNvPr id="223" name="4 - Line Yoghurt">
            <a:extLst>
              <a:ext uri="{FF2B5EF4-FFF2-40B4-BE49-F238E27FC236}">
                <a16:creationId xmlns:a16="http://schemas.microsoft.com/office/drawing/2014/main" id="{754D76EF-45EB-425A-8206-BAA6F3B3E29D}"/>
              </a:ext>
            </a:extLst>
          </p:cNvPr>
          <p:cNvGrpSpPr>
            <a:grpSpLocks/>
          </p:cNvGrpSpPr>
          <p:nvPr/>
        </p:nvGrpSpPr>
        <p:grpSpPr bwMode="auto">
          <a:xfrm rot="15500453" flipH="1" flipV="1">
            <a:off x="2499429" y="3710076"/>
            <a:ext cx="450389" cy="1080382"/>
            <a:chOff x="4335780" y="2189442"/>
            <a:chExt cx="450542" cy="1079612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287AC83-0FC9-4AAA-AE81-B032507571AA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CEF1C1F-B80D-4EF4-9076-7520EC489A8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26" name="4 - Yoghurt">
            <a:extLst>
              <a:ext uri="{FF2B5EF4-FFF2-40B4-BE49-F238E27FC236}">
                <a16:creationId xmlns:a16="http://schemas.microsoft.com/office/drawing/2014/main" id="{15929A7A-437D-4DE2-BB4A-11F53C1316BA}"/>
              </a:ext>
            </a:extLst>
          </p:cNvPr>
          <p:cNvGrpSpPr/>
          <p:nvPr/>
        </p:nvGrpSpPr>
        <p:grpSpPr>
          <a:xfrm>
            <a:off x="1372233" y="4484163"/>
            <a:ext cx="1781176" cy="1677541"/>
            <a:chOff x="4356735" y="4693046"/>
            <a:chExt cx="1781176" cy="1677541"/>
          </a:xfrm>
        </p:grpSpPr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97108A05-1A84-42DD-9EB6-308817596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41" y="4693046"/>
              <a:ext cx="1318321" cy="1276317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C9CFBBB-8C1E-46D6-AD8F-1EB2D489E6F4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yoghurt</a:t>
              </a:r>
            </a:p>
          </p:txBody>
        </p:sp>
      </p:grpSp>
      <p:grpSp>
        <p:nvGrpSpPr>
          <p:cNvPr id="229" name="4 - Line Cream">
            <a:extLst>
              <a:ext uri="{FF2B5EF4-FFF2-40B4-BE49-F238E27FC236}">
                <a16:creationId xmlns:a16="http://schemas.microsoft.com/office/drawing/2014/main" id="{D8C49F07-CA61-4197-95C7-3EB512B6B91D}"/>
              </a:ext>
            </a:extLst>
          </p:cNvPr>
          <p:cNvGrpSpPr>
            <a:grpSpLocks/>
          </p:cNvGrpSpPr>
          <p:nvPr/>
        </p:nvGrpSpPr>
        <p:grpSpPr bwMode="auto">
          <a:xfrm rot="12326724" flipH="1" flipV="1">
            <a:off x="4122490" y="3923436"/>
            <a:ext cx="450389" cy="1080382"/>
            <a:chOff x="4335780" y="2189442"/>
            <a:chExt cx="450542" cy="1079612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C1DCA774-5CA8-4B62-A332-1A91DB3161C1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A340B5E6-715A-49A7-8F60-5E74CD5ADD43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32" name="4 - Cream">
            <a:extLst>
              <a:ext uri="{FF2B5EF4-FFF2-40B4-BE49-F238E27FC236}">
                <a16:creationId xmlns:a16="http://schemas.microsoft.com/office/drawing/2014/main" id="{876CDC2C-FDD3-4E7C-8F8D-A21A58C5E27A}"/>
              </a:ext>
            </a:extLst>
          </p:cNvPr>
          <p:cNvGrpSpPr/>
          <p:nvPr/>
        </p:nvGrpSpPr>
        <p:grpSpPr>
          <a:xfrm>
            <a:off x="3528694" y="4461303"/>
            <a:ext cx="1781176" cy="1708021"/>
            <a:chOff x="4356735" y="4662566"/>
            <a:chExt cx="1781176" cy="1708021"/>
          </a:xfrm>
        </p:grpSpPr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28D7CCDE-CEC8-4C9A-B55C-130A7F2C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362" y="4662566"/>
              <a:ext cx="1132399" cy="1276317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1E1ED3C-0934-4C8B-B743-AE2759262A02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cream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868C25-35F0-4C22-B602-9A74DA5B9E70}"/>
              </a:ext>
            </a:extLst>
          </p:cNvPr>
          <p:cNvGrpSpPr/>
          <p:nvPr/>
        </p:nvGrpSpPr>
        <p:grpSpPr>
          <a:xfrm>
            <a:off x="708204" y="1633175"/>
            <a:ext cx="5425896" cy="543649"/>
            <a:chOff x="708205" y="4991101"/>
            <a:chExt cx="5360010" cy="5436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62050B-1CE3-4614-AD7B-BED33B7D2D93}"/>
                </a:ext>
              </a:extLst>
            </p:cNvPr>
            <p:cNvGrpSpPr/>
            <p:nvPr/>
          </p:nvGrpSpPr>
          <p:grpSpPr>
            <a:xfrm>
              <a:off x="708205" y="4991101"/>
              <a:ext cx="5360010" cy="543649"/>
              <a:chOff x="708205" y="1276351"/>
              <a:chExt cx="5360010" cy="54364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1E808B-D048-4195-91E6-046724D9220D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312565" cy="5436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1165C8A-D641-4BCA-A0D7-5C048F1E8A0B}"/>
                  </a:ext>
                </a:extLst>
              </p:cNvPr>
              <p:cNvSpPr/>
              <p:nvPr/>
            </p:nvSpPr>
            <p:spPr>
              <a:xfrm rot="2700000">
                <a:off x="708205" y="151320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38151F-ED9A-40EE-9E5F-D6DDD20476AD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Did you think of any others?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24BB4E-E8F0-4582-BB1A-891C773AD8F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17" y="1346200"/>
            <a:ext cx="3126077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Marie Maynard Daly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427755"/>
            <a:ext cx="7680145" cy="810620"/>
            <a:chOff x="708205" y="2194556"/>
            <a:chExt cx="7680145" cy="8106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7680145" cy="810620"/>
              <a:chOff x="708205" y="1584959"/>
              <a:chExt cx="7680145" cy="8106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7632700" cy="8106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9431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57228"/>
              <a:ext cx="4560843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Someone who researched the effects of </a:t>
              </a:r>
              <a:r>
                <a:rPr lang="en-GB" spc="-80" dirty="0">
                  <a:solidFill>
                    <a:srgbClr val="1C1C1C"/>
                  </a:solidFill>
                </a:rPr>
                <a:t>foods</a:t>
              </a:r>
              <a:r>
                <a:rPr lang="en-GB" spc="-30" dirty="0">
                  <a:solidFill>
                    <a:srgbClr val="1C1C1C"/>
                  </a:solidFill>
                </a:rPr>
                <a:t> on the body was Marie Maynard Daly.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468178"/>
            <a:ext cx="5425895" cy="1313247"/>
            <a:chOff x="708205" y="2194556"/>
            <a:chExt cx="5425895" cy="13132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6"/>
              <a:ext cx="5425895" cy="1313247"/>
              <a:chOff x="708205" y="1584959"/>
              <a:chExt cx="5425895" cy="131324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378450" cy="13132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21991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09603"/>
              <a:ext cx="3989343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Marie Maynard Daly studied chemistry in New York, after attending an all-girls school </a:t>
              </a:r>
              <a:r>
                <a:rPr lang="en-GB" dirty="0"/>
                <a:t>that</a:t>
              </a:r>
              <a:r>
                <a:rPr lang="en-GB" dirty="0">
                  <a:solidFill>
                    <a:srgbClr val="1C1C1C"/>
                  </a:solidFill>
                </a:rPr>
                <a:t> supported her interest in science.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4036873"/>
            <a:ext cx="5279357" cy="1363802"/>
            <a:chOff x="708205" y="2194556"/>
            <a:chExt cx="5279357" cy="13638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5279357" cy="1363802"/>
              <a:chOff x="708205" y="1584959"/>
              <a:chExt cx="5279357" cy="136380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231912" cy="13638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221816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4179220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She graduated with a degree from Queens University in 1942. </a:t>
              </a:r>
              <a:r>
                <a:rPr lang="en-GB" dirty="0"/>
                <a:t>She then took just one more year</a:t>
              </a:r>
              <a:r>
                <a:rPr lang="en-GB" dirty="0">
                  <a:solidFill>
                    <a:srgbClr val="1C1C1C"/>
                  </a:solidFill>
                </a:rPr>
                <a:t> to get a master’s degree while working as a lab assistant.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83C455-19AB-4061-9889-9AF237DBA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054" y="1800225"/>
            <a:ext cx="4728441" cy="505777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A719619-81CB-4772-800E-8C57F32D7D9C}"/>
              </a:ext>
            </a:extLst>
          </p:cNvPr>
          <p:cNvGrpSpPr/>
          <p:nvPr/>
        </p:nvGrpSpPr>
        <p:grpSpPr>
          <a:xfrm>
            <a:off x="708205" y="1618255"/>
            <a:ext cx="6930845" cy="1410695"/>
            <a:chOff x="708205" y="2194556"/>
            <a:chExt cx="6930845" cy="141069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E93CB44-D65D-4F13-9FE4-33721F96A592}"/>
                </a:ext>
              </a:extLst>
            </p:cNvPr>
            <p:cNvGrpSpPr/>
            <p:nvPr/>
          </p:nvGrpSpPr>
          <p:grpSpPr>
            <a:xfrm>
              <a:off x="708205" y="2194556"/>
              <a:ext cx="6930845" cy="1410695"/>
              <a:chOff x="708205" y="1584959"/>
              <a:chExt cx="6930845" cy="141069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C0D1920-3599-4F8D-A813-813352D185F3}"/>
                  </a:ext>
                </a:extLst>
              </p:cNvPr>
              <p:cNvSpPr/>
              <p:nvPr/>
            </p:nvSpPr>
            <p:spPr>
              <a:xfrm>
                <a:off x="755650" y="1584959"/>
                <a:ext cx="6883400" cy="14106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AB0B811-9762-42FB-8551-F5E4BCD1F3E1}"/>
                  </a:ext>
                </a:extLst>
              </p:cNvPr>
              <p:cNvSpPr/>
              <p:nvPr/>
            </p:nvSpPr>
            <p:spPr>
              <a:xfrm rot="2700000">
                <a:off x="708205" y="22479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8DB56D-A67A-41BE-83FF-FA45B0FF3EE0}"/>
                </a:ext>
              </a:extLst>
            </p:cNvPr>
            <p:cNvSpPr txBox="1"/>
            <p:nvPr/>
          </p:nvSpPr>
          <p:spPr>
            <a:xfrm>
              <a:off x="896982" y="2257228"/>
              <a:ext cx="6113418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Daly tutored students for a year before pursuing a PhD at Columbia under the direction of Dr Mary L. Caldwell, who was studying digestion in the human body. Marie also chose to study the chemicals affecting human digestion.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F5FE93-8915-4B38-AF94-B47FDC49D809}"/>
              </a:ext>
            </a:extLst>
          </p:cNvPr>
          <p:cNvGrpSpPr/>
          <p:nvPr/>
        </p:nvGrpSpPr>
        <p:grpSpPr>
          <a:xfrm>
            <a:off x="708204" y="3304451"/>
            <a:ext cx="6233616" cy="835749"/>
            <a:chOff x="708205" y="4991101"/>
            <a:chExt cx="6157922" cy="8357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9C629B-A10E-49E3-AAE5-6D8678AE5F05}"/>
                </a:ext>
              </a:extLst>
            </p:cNvPr>
            <p:cNvGrpSpPr/>
            <p:nvPr/>
          </p:nvGrpSpPr>
          <p:grpSpPr>
            <a:xfrm>
              <a:off x="708205" y="4991101"/>
              <a:ext cx="6157922" cy="835749"/>
              <a:chOff x="708205" y="1276351"/>
              <a:chExt cx="6157922" cy="83574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CEAFC88-7B0A-4803-95A4-941185C35E09}"/>
                  </a:ext>
                </a:extLst>
              </p:cNvPr>
              <p:cNvSpPr/>
              <p:nvPr/>
            </p:nvSpPr>
            <p:spPr>
              <a:xfrm>
                <a:off x="755650" y="1276351"/>
                <a:ext cx="6110477" cy="8357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58E532A-DA50-4EF6-8253-8FC17C6C3299}"/>
                  </a:ext>
                </a:extLst>
              </p:cNvPr>
              <p:cNvSpPr/>
              <p:nvPr/>
            </p:nvSpPr>
            <p:spPr>
              <a:xfrm rot="2700000">
                <a:off x="708205" y="164655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554585-3729-4783-B4EC-D8CF1E8B94C7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Marie Maynard Daly became the first black woman with a PhD in chemistry in the USA.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94AB1-8865-4FBA-9747-077B2AE9F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032" y="1419224"/>
            <a:ext cx="4607623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Marie Maynard Daly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427755"/>
            <a:ext cx="7680145" cy="562970"/>
            <a:chOff x="708205" y="2194556"/>
            <a:chExt cx="7680145" cy="5629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7680145" cy="562970"/>
              <a:chOff x="708205" y="1584959"/>
              <a:chExt cx="7680145" cy="5629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7632700" cy="5629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88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57228"/>
              <a:ext cx="7418343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Now a doctor, Marie continued to study the chemistry of the human body.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230054"/>
            <a:ext cx="5902145" cy="1094172"/>
            <a:chOff x="708205" y="2194557"/>
            <a:chExt cx="5902145" cy="10941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7"/>
              <a:ext cx="5902145" cy="1094172"/>
              <a:chOff x="708205" y="1584960"/>
              <a:chExt cx="5902145" cy="109417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854700" cy="10941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2094343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57228"/>
              <a:ext cx="4779918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She made huge advances in our understanding of how the heart and circulatory system are affected by sugar and </a:t>
              </a:r>
              <a:r>
                <a:rPr lang="en-GB" b="1" dirty="0">
                  <a:solidFill>
                    <a:srgbClr val="1C1C1C"/>
                  </a:solidFill>
                </a:rPr>
                <a:t>cholesterol</a:t>
              </a:r>
              <a:r>
                <a:rPr lang="en-GB" dirty="0">
                  <a:solidFill>
                    <a:srgbClr val="1C1C1C"/>
                  </a:solidFill>
                </a:rPr>
                <a:t> in our diets.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3570148"/>
            <a:ext cx="4654370" cy="1363802"/>
            <a:chOff x="708205" y="2194556"/>
            <a:chExt cx="4654370" cy="13638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4654370" cy="1363802"/>
              <a:chOff x="708205" y="1584959"/>
              <a:chExt cx="4654370" cy="136380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606925" cy="13638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221816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4065543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Her work has demonstrated that too many fatty and sugary foods can make the arteries narrower and can cause heart disease.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5F84693-C473-4457-A682-C57D45A948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"/>
          <a:stretch/>
        </p:blipFill>
        <p:spPr>
          <a:xfrm>
            <a:off x="5175146" y="2276474"/>
            <a:ext cx="3094022" cy="4743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71B8F1-73E3-4775-ACF1-79FB67F2D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16" y="2085974"/>
            <a:ext cx="2582814" cy="4006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47AC4-8066-4DBE-9675-76BDF0AF4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12" y="2371725"/>
            <a:ext cx="3789783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C1C1C"/>
      </a:hlink>
      <a:folHlink>
        <a:srgbClr val="1C1C1C"/>
      </a:folHlink>
    </a:clrScheme>
    <a:fontScheme name="Custom 3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esson Presentation" id="{3E99E1FF-6112-4F56-AE2F-E6B630F1A11C}" vid="{95F88451-C6EF-438A-A25D-91151BA0E32D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glish Lesson Presentation" id="{3E99E1FF-6112-4F56-AE2F-E6B630F1A11C}" vid="{6EFEC386-A457-42D6-BCC4-C9279F79E2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Lesson Presentation</Template>
  <TotalTime>1894</TotalTime>
  <Words>796</Words>
  <Application>Microsoft Office PowerPoint</Application>
  <PresentationFormat>On-screen Show (4:3)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Sassoon Infant Rg</vt:lpstr>
      <vt:lpstr>Twinkl</vt:lpstr>
      <vt:lpstr>Tuffy-TTF</vt:lpstr>
      <vt:lpstr>Arial</vt:lpstr>
      <vt:lpstr>Twinkl SemiBold</vt:lpstr>
      <vt:lpstr>Calibri</vt:lpstr>
      <vt:lpstr>Tuffy</vt:lpstr>
      <vt:lpstr>Office Theme</vt:lpstr>
      <vt:lpstr>1_Office Theme</vt:lpstr>
      <vt:lpstr>PowerPoint Presentation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Cris Lima</dc:creator>
  <cp:lastModifiedBy>Julia Morris</cp:lastModifiedBy>
  <cp:revision>147</cp:revision>
  <dcterms:created xsi:type="dcterms:W3CDTF">2019-02-28T10:09:11Z</dcterms:created>
  <dcterms:modified xsi:type="dcterms:W3CDTF">2021-02-18T13:44:11Z</dcterms:modified>
</cp:coreProperties>
</file>