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23E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08447-1673-42C4-BCAB-1FC71A37440C}" type="datetimeFigureOut">
              <a:rPr lang="en-GB" smtClean="0"/>
              <a:t>09/06/2020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C9195-0A4A-4F3D-91F9-1E0F16E7A0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71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fld id="{05463F82-7C43-4E49-A75A-DCBEAF358B38}" type="slidenum">
              <a:rPr lang="en-GB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1</a:t>
            </a:fld>
            <a:endParaRPr lang="en-GB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462B309-6B49-4A32-ADF4-DF5614A96B2A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46FF7C1-BAC5-470A-B98F-3EB790821E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408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28A4-632B-439C-9437-261305C38419}" type="datetimeFigureOut">
              <a:rPr lang="en-GB">
                <a:solidFill>
                  <a:srgbClr val="B13F9A"/>
                </a:solidFill>
              </a:rPr>
              <a:pPr>
                <a:defRPr/>
              </a:pPr>
              <a:t>09/06/2020</a:t>
            </a:fld>
            <a:endParaRPr lang="en-GB">
              <a:solidFill>
                <a:srgbClr val="B13F9A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13F9A"/>
              </a:solidFill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E8502-3715-4E60-835C-60BC16279C5E}" type="slidenum">
              <a:rPr lang="en-GB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7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444308-0060-47FB-9179-F9BF7DAF3AF8}" type="datetimeFigureOut">
              <a:rPr lang="en-GB">
                <a:solidFill>
                  <a:srgbClr val="B13F9A"/>
                </a:solidFill>
              </a:rPr>
              <a:pPr>
                <a:defRPr/>
              </a:pPr>
              <a:t>09/06/2020</a:t>
            </a:fld>
            <a:endParaRPr lang="en-GB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A0C97EC-D278-4227-94C6-AEC9EE424751}" type="slidenum">
              <a:rPr lang="en-GB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84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84886-CE3D-4655-937D-A0F6291431D6}" type="datetimeFigureOut">
              <a:rPr lang="en-GB">
                <a:solidFill>
                  <a:srgbClr val="B13F9A"/>
                </a:solidFill>
              </a:rPr>
              <a:pPr>
                <a:defRPr/>
              </a:pPr>
              <a:t>09/06/2020</a:t>
            </a:fld>
            <a:endParaRPr lang="en-GB">
              <a:solidFill>
                <a:srgbClr val="B13F9A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13F9A"/>
              </a:solidFill>
            </a:endParaRP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15A8A-B3A4-4B74-A560-B6AB34D223E9}" type="slidenum">
              <a:rPr lang="en-GB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4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2462824-FEBD-4C26-8A71-6F83A305F8CC}" type="datetimeFigureOut">
              <a:rPr lang="en-GB">
                <a:solidFill>
                  <a:srgbClr val="B13F9A"/>
                </a:solidFill>
              </a:rPr>
              <a:pPr>
                <a:defRPr/>
              </a:pPr>
              <a:t>09/06/2020</a:t>
            </a:fld>
            <a:endParaRPr lang="en-GB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6D1882-69BB-4D04-95AC-022235675C29}" type="slidenum">
              <a:rPr lang="en-GB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041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55F6A-991A-4808-BFDB-755D1EB424BB}" type="datetimeFigureOut">
              <a:rPr lang="en-GB">
                <a:solidFill>
                  <a:srgbClr val="B13F9A"/>
                </a:solidFill>
              </a:rPr>
              <a:pPr>
                <a:defRPr/>
              </a:pPr>
              <a:t>09/06/2020</a:t>
            </a:fld>
            <a:endParaRPr lang="en-GB">
              <a:solidFill>
                <a:srgbClr val="B13F9A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13F9A"/>
              </a:solidFill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C3F4-9B52-4489-A601-2B24E42F0FAA}" type="slidenum">
              <a:rPr lang="en-GB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58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F7E3B-E128-4C8B-B8DA-BBEE92DA988D}" type="datetimeFigureOut">
              <a:rPr lang="en-GB">
                <a:solidFill>
                  <a:srgbClr val="B13F9A"/>
                </a:solidFill>
              </a:rPr>
              <a:pPr>
                <a:defRPr/>
              </a:pPr>
              <a:t>09/06/2020</a:t>
            </a:fld>
            <a:endParaRPr lang="en-GB">
              <a:solidFill>
                <a:srgbClr val="B13F9A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13F9A"/>
              </a:solidFill>
            </a:endParaRP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A0630-4FFB-4C9A-99CF-7AC0AF251F59}" type="slidenum">
              <a:rPr lang="en-GB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46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16E40-02AB-42EF-B47A-4E70230F04D6}" type="datetimeFigureOut">
              <a:rPr lang="en-GB">
                <a:solidFill>
                  <a:srgbClr val="B13F9A"/>
                </a:solidFill>
              </a:rPr>
              <a:pPr>
                <a:defRPr/>
              </a:pPr>
              <a:t>09/06/2020</a:t>
            </a:fld>
            <a:endParaRPr lang="en-GB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13F9A"/>
              </a:solidFill>
            </a:endParaRPr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5EEB8-0D5B-426E-8E99-36DE5B5C1130}" type="slidenum">
              <a:rPr lang="en-GB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08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54FA5-5853-4144-AA49-1E41073838BA}" type="datetimeFigureOut">
              <a:rPr lang="en-GB">
                <a:solidFill>
                  <a:srgbClr val="B13F9A"/>
                </a:solidFill>
              </a:rPr>
              <a:pPr>
                <a:defRPr/>
              </a:pPr>
              <a:t>09/06/2020</a:t>
            </a:fld>
            <a:endParaRPr lang="en-GB">
              <a:solidFill>
                <a:srgbClr val="B13F9A"/>
              </a:solidFill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13F9A"/>
              </a:solidFill>
            </a:endParaRPr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1C9A-AFC0-42CE-8799-2BC5D8754B3A}" type="slidenum">
              <a:rPr lang="en-GB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45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B1B6-C5DA-49CF-86F2-9057270B16DA}" type="datetimeFigureOut">
              <a:rPr lang="en-GB">
                <a:solidFill>
                  <a:srgbClr val="B13F9A"/>
                </a:solidFill>
              </a:rPr>
              <a:pPr>
                <a:defRPr/>
              </a:pPr>
              <a:t>09/06/2020</a:t>
            </a:fld>
            <a:endParaRPr lang="en-GB">
              <a:solidFill>
                <a:srgbClr val="B13F9A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13F9A"/>
              </a:solidFill>
            </a:endParaRP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3D28-AAB0-4517-B7BB-24B9819D5330}" type="slidenum">
              <a:rPr lang="en-GB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8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446A12-C433-4ED8-A412-3356D490A415}" type="datetimeFigureOut">
              <a:rPr lang="en-GB">
                <a:solidFill>
                  <a:srgbClr val="F4E7ED"/>
                </a:solidFill>
              </a:rPr>
              <a:pPr>
                <a:defRPr/>
              </a:pPr>
              <a:t>09/06/2020</a:t>
            </a:fld>
            <a:endParaRPr lang="en-GB">
              <a:solidFill>
                <a:srgbClr val="F4E7ED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>
              <a:solidFill>
                <a:srgbClr val="F4E7ED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4E96DC-431B-4435-AB8B-5D4A5DC57926}" type="slidenum">
              <a:rPr lang="en-GB">
                <a:solidFill>
                  <a:srgbClr val="F4E7ED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39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5A0239-4DDD-49AD-A87F-E6DEF3A1C5C9}" type="datetimeFigureOut">
              <a:rPr lang="en-GB">
                <a:solidFill>
                  <a:srgbClr val="B13F9A"/>
                </a:solidFill>
              </a:rPr>
              <a:pPr>
                <a:defRPr/>
              </a:pPr>
              <a:t>09/06/2020</a:t>
            </a:fld>
            <a:endParaRPr lang="en-GB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>
              <a:solidFill>
                <a:srgbClr val="B13F9A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8A0943-4AE0-43EF-9D6A-FF89933084DC}" type="slidenum">
              <a:rPr lang="en-GB">
                <a:solidFill>
                  <a:srgbClr val="B13F9A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58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323850" y="409575"/>
            <a:ext cx="77771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4800" dirty="0" smtClean="0">
                <a:solidFill>
                  <a:srgbClr val="7030A0"/>
                </a:solidFill>
                <a:cs typeface="Arial" charset="0"/>
              </a:rPr>
              <a:t>Learning Objective: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684213" y="1916113"/>
            <a:ext cx="72723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en-US" sz="3600" dirty="0" smtClean="0">
                <a:solidFill>
                  <a:prstClr val="black"/>
                </a:solidFill>
                <a:cs typeface="Arial" charset="0"/>
              </a:rPr>
              <a:t>To add </a:t>
            </a:r>
            <a:r>
              <a:rPr lang="en-GB" altLang="en-US" sz="3600" dirty="0" smtClean="0">
                <a:solidFill>
                  <a:prstClr val="black"/>
                </a:solidFill>
                <a:cs typeface="Arial" charset="0"/>
              </a:rPr>
              <a:t>fractions</a:t>
            </a:r>
            <a:endParaRPr lang="en-GB" altLang="en-US" sz="3600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50825" y="260350"/>
            <a:ext cx="7705725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Now you have to ask, ‘What did I do to the 6 to get to 12?’ Answer = x 2 so you must do that to the numerator on that 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fraction</a:t>
            </a: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      </a:t>
            </a:r>
            <a:r>
              <a:rPr lang="en-GB" altLang="en-US" sz="2800" u="sng" dirty="0" smtClean="0">
                <a:solidFill>
                  <a:prstClr val="black"/>
                </a:solidFill>
                <a:latin typeface="Arial Rounded MT Bold" pitchFamily="34" charset="0"/>
              </a:rPr>
              <a:t>3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                 </a:t>
            </a:r>
            <a:r>
              <a:rPr lang="en-GB" altLang="en-US" sz="2800" u="sng" dirty="0" smtClean="0">
                <a:solidFill>
                  <a:prstClr val="black"/>
                </a:solidFill>
                <a:latin typeface="Arial Rounded MT Bold" pitchFamily="34" charset="0"/>
              </a:rPr>
              <a:t>4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                   </a:t>
            </a:r>
            <a:r>
              <a:rPr lang="en-GB" altLang="en-US" sz="2800" u="sng" dirty="0" smtClean="0">
                <a:solidFill>
                  <a:prstClr val="black"/>
                </a:solidFill>
                <a:latin typeface="Arial Rounded MT Bold" pitchFamily="34" charset="0"/>
              </a:rPr>
              <a:t>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     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12               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12            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    12</a:t>
            </a:r>
            <a:r>
              <a:rPr lang="en-GB" altLang="en-US" dirty="0" smtClean="0">
                <a:solidFill>
                  <a:prstClr val="black"/>
                </a:solidFill>
                <a:latin typeface="Arial Rounded MT Bold" pitchFamily="34" charset="0"/>
              </a:rPr>
              <a:t>                      </a:t>
            </a: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1570038" y="2259013"/>
            <a:ext cx="4826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3479800" y="2327275"/>
            <a:ext cx="5524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76425"/>
            <a:ext cx="97155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1547813" y="5157788"/>
            <a:ext cx="4826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3368675" y="5157788"/>
            <a:ext cx="550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903413"/>
            <a:ext cx="971550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8651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250825" y="260350"/>
            <a:ext cx="7705725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Now you have a try 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  <a:sym typeface="Wingdings" pitchFamily="2" charset="2"/>
              </a:rPr>
              <a:t>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 Which times table is in both denominators? </a:t>
            </a: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prstClr val="black"/>
                </a:solidFill>
                <a:latin typeface="Arial Rounded MT Bold" pitchFamily="34" charset="0"/>
              </a:rPr>
              <a:t>                 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1570038" y="2259013"/>
            <a:ext cx="4826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3479800" y="2327275"/>
            <a:ext cx="5524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12925"/>
            <a:ext cx="1068388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797050"/>
            <a:ext cx="971550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579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250825" y="260350"/>
            <a:ext cx="7705725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smtClean="0">
                <a:solidFill>
                  <a:prstClr val="black"/>
                </a:solidFill>
                <a:latin typeface="Arial Rounded MT Bold" pitchFamily="34" charset="0"/>
              </a:rPr>
              <a:t>Answer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solidFill>
                  <a:prstClr val="black"/>
                </a:solidFill>
                <a:latin typeface="Arial Rounded MT Bold" pitchFamily="34" charset="0"/>
              </a:rPr>
              <a:t>                 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solidFill>
                  <a:prstClr val="black"/>
                </a:solidFill>
                <a:latin typeface="Arial Rounded MT Bold" pitchFamily="34" charset="0"/>
              </a:rPr>
              <a:t>     </a:t>
            </a:r>
            <a:r>
              <a:rPr lang="en-GB" altLang="en-US" sz="3200" u="sng" smtClean="0">
                <a:solidFill>
                  <a:prstClr val="black"/>
                </a:solidFill>
                <a:latin typeface="Arial Rounded MT Bold" pitchFamily="34" charset="0"/>
              </a:rPr>
              <a:t>8</a:t>
            </a:r>
            <a:r>
              <a:rPr lang="en-GB" altLang="en-US" sz="3200" smtClean="0">
                <a:solidFill>
                  <a:prstClr val="black"/>
                </a:solidFill>
                <a:latin typeface="Arial Rounded MT Bold" pitchFamily="34" charset="0"/>
              </a:rPr>
              <a:t>                </a:t>
            </a:r>
            <a:r>
              <a:rPr lang="en-GB" altLang="en-US" sz="3200" u="sng" smtClean="0">
                <a:solidFill>
                  <a:prstClr val="black"/>
                </a:solidFill>
                <a:latin typeface="Arial Rounded MT Bold" pitchFamily="34" charset="0"/>
              </a:rPr>
              <a:t>3</a:t>
            </a:r>
            <a:r>
              <a:rPr lang="en-GB" altLang="en-US" sz="3200" smtClean="0">
                <a:solidFill>
                  <a:prstClr val="black"/>
                </a:solidFill>
                <a:latin typeface="Arial Rounded MT Bold" pitchFamily="34" charset="0"/>
              </a:rPr>
              <a:t>                 </a:t>
            </a:r>
            <a:r>
              <a:rPr lang="en-GB" altLang="en-US" sz="3200" u="sng" smtClean="0">
                <a:solidFill>
                  <a:prstClr val="black"/>
                </a:solidFill>
                <a:latin typeface="Arial Rounded MT Bold" pitchFamily="34" charset="0"/>
              </a:rPr>
              <a:t>11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3200" smtClean="0">
                <a:solidFill>
                  <a:prstClr val="black"/>
                </a:solidFill>
                <a:latin typeface="Arial Rounded MT Bold" pitchFamily="34" charset="0"/>
              </a:rPr>
              <a:t>  12              12               12            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1570038" y="2259013"/>
            <a:ext cx="4826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3479800" y="2327275"/>
            <a:ext cx="5524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12925"/>
            <a:ext cx="1068388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797050"/>
            <a:ext cx="971550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1357313" y="4868863"/>
            <a:ext cx="4826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3365500" y="4916488"/>
            <a:ext cx="550863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251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50825" y="260350"/>
            <a:ext cx="7705725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smtClean="0">
                <a:solidFill>
                  <a:prstClr val="black"/>
                </a:solidFill>
                <a:latin typeface="Arial Rounded MT Bold" pitchFamily="34" charset="0"/>
              </a:rPr>
              <a:t>Sometimes you only have to change one of the fractions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solidFill>
                  <a:prstClr val="black"/>
                </a:solidFill>
                <a:latin typeface="Arial Rounded MT Bold" pitchFamily="34" charset="0"/>
              </a:rPr>
              <a:t>      </a:t>
            </a:r>
            <a:r>
              <a:rPr lang="en-GB" altLang="en-US" sz="2800" u="sng" smtClean="0">
                <a:solidFill>
                  <a:prstClr val="black"/>
                </a:solidFill>
                <a:latin typeface="Arial Rounded MT Bold" pitchFamily="34" charset="0"/>
              </a:rPr>
              <a:t>12</a:t>
            </a:r>
            <a:r>
              <a:rPr lang="en-GB" altLang="en-US" sz="2800" smtClean="0">
                <a:solidFill>
                  <a:prstClr val="black"/>
                </a:solidFill>
                <a:latin typeface="Arial Rounded MT Bold" pitchFamily="34" charset="0"/>
              </a:rPr>
              <a:t>                   </a:t>
            </a:r>
            <a:r>
              <a:rPr lang="en-GB" altLang="en-US" sz="2800" u="sng" smtClean="0">
                <a:solidFill>
                  <a:prstClr val="black"/>
                </a:solidFill>
                <a:latin typeface="Arial Rounded MT Bold" pitchFamily="34" charset="0"/>
              </a:rPr>
              <a:t>5</a:t>
            </a:r>
            <a:r>
              <a:rPr lang="en-GB" altLang="en-US" sz="2800" smtClean="0">
                <a:solidFill>
                  <a:prstClr val="black"/>
                </a:solidFill>
                <a:latin typeface="Arial Rounded MT Bold" pitchFamily="34" charset="0"/>
              </a:rPr>
              <a:t>                </a:t>
            </a:r>
            <a:r>
              <a:rPr lang="en-GB" altLang="en-US" sz="2800" u="sng" smtClean="0">
                <a:solidFill>
                  <a:prstClr val="black"/>
                </a:solidFill>
                <a:latin typeface="Arial Rounded MT Bold" pitchFamily="34" charset="0"/>
              </a:rPr>
              <a:t>17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smtClean="0">
                <a:solidFill>
                  <a:prstClr val="black"/>
                </a:solidFill>
                <a:latin typeface="Arial Rounded MT Bold" pitchFamily="34" charset="0"/>
              </a:rPr>
              <a:t>    18                  18               18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1570038" y="2259013"/>
            <a:ext cx="4826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3708400" y="2325688"/>
            <a:ext cx="550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12925"/>
            <a:ext cx="1068388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3552825" y="4941888"/>
            <a:ext cx="550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1619250" y="4892675"/>
            <a:ext cx="484188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76" b="57233"/>
          <a:stretch>
            <a:fillRect/>
          </a:stretch>
        </p:blipFill>
        <p:spPr bwMode="auto">
          <a:xfrm>
            <a:off x="2032000" y="1844675"/>
            <a:ext cx="1585913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275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50825" y="260350"/>
            <a:ext cx="7705725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Please have a go at the worksheets which are on home learning.  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Just remember to find a common times table for both denominators.  Times table grid below to help you – you can do this! 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  <a:sym typeface="Wingdings" panose="05000000000000000000" pitchFamily="2" charset="2"/>
              </a:rPr>
              <a:t></a:t>
            </a: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prstClr val="black"/>
                </a:solidFill>
                <a:latin typeface="Arial Rounded MT Bold" pitchFamily="34" charset="0"/>
              </a:rPr>
              <a:t>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42778"/>
            <a:ext cx="5743532" cy="4066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48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250825" y="260350"/>
            <a:ext cx="7705725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solidFill>
                  <a:prstClr val="black"/>
                </a:solidFill>
                <a:latin typeface="Arial Rounded MT Bold" pitchFamily="34" charset="0"/>
              </a:rPr>
              <a:t>Adding fractions that have the same denominator is quite simple.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84313"/>
            <a:ext cx="1585912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484313"/>
            <a:ext cx="158115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508125"/>
            <a:ext cx="1570037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2044700" y="2168525"/>
            <a:ext cx="7270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4467225" y="2265363"/>
            <a:ext cx="8001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92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50825" y="260350"/>
            <a:ext cx="7705725" cy="664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solidFill>
                  <a:prstClr val="black"/>
                </a:solidFill>
                <a:latin typeface="Arial Rounded MT Bold" pitchFamily="34" charset="0"/>
              </a:rPr>
              <a:t>When the denominators are different it is a little trickier.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smtClean="0">
                <a:solidFill>
                  <a:prstClr val="black"/>
                </a:solidFill>
                <a:latin typeface="Arial Rounded MT Bold" pitchFamily="34" charset="0"/>
              </a:rPr>
              <a:t>You have to find a fraction that they both can go in to.  Which times table would 3 and 5 both have in their times tables?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solidFill>
                  <a:prstClr val="black"/>
                </a:solidFill>
                <a:latin typeface="Arial Rounded MT Bold" pitchFamily="34" charset="0"/>
              </a:rPr>
              <a:t>                 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</p:txBody>
      </p:sp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2044700" y="2168525"/>
            <a:ext cx="7270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4467225" y="2265363"/>
            <a:ext cx="8001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1484313"/>
            <a:ext cx="1512887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1508125"/>
            <a:ext cx="1512888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10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50825" y="260350"/>
            <a:ext cx="7705725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3600" dirty="0" smtClean="0">
                <a:solidFill>
                  <a:srgbClr val="FF0000"/>
                </a:solidFill>
                <a:latin typeface="Arial Rounded MT Bold" pitchFamily="34" charset="0"/>
              </a:rPr>
              <a:t>I hope you said 15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So the denominator becomes 15 for both fractions.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u="sng" dirty="0" smtClean="0">
                <a:solidFill>
                  <a:prstClr val="black"/>
                </a:solidFill>
                <a:latin typeface="Arial Rounded MT Bold" pitchFamily="34" charset="0"/>
              </a:rPr>
              <a:t>  ?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                            </a:t>
            </a:r>
            <a:r>
              <a:rPr lang="en-GB" altLang="en-US" sz="2800" u="sng" dirty="0" smtClean="0">
                <a:solidFill>
                  <a:prstClr val="black"/>
                </a:solidFill>
                <a:latin typeface="Arial Rounded MT Bold" pitchFamily="34" charset="0"/>
              </a:rPr>
              <a:t>?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                    </a:t>
            </a:r>
            <a:r>
              <a:rPr lang="en-GB" altLang="en-US" sz="2800" u="sng" dirty="0" smtClean="0">
                <a:solidFill>
                  <a:prstClr val="black"/>
                </a:solidFill>
                <a:latin typeface="Arial Rounded MT Bold" pitchFamily="34" charset="0"/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15                           15                  15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1758950" y="1938338"/>
            <a:ext cx="5111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4211638" y="1997075"/>
            <a:ext cx="65881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1484313"/>
            <a:ext cx="1058862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1508125"/>
            <a:ext cx="1081088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1655763" y="5084763"/>
            <a:ext cx="5111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3995738" y="5229225"/>
            <a:ext cx="65881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047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250825" y="260350"/>
            <a:ext cx="7705725" cy="747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smtClean="0">
                <a:solidFill>
                  <a:prstClr val="black"/>
                </a:solidFill>
                <a:latin typeface="Arial Rounded MT Bold" pitchFamily="34" charset="0"/>
              </a:rPr>
              <a:t>Now you have to say ‘What did I times 3 by to get to 15?’ Answer = x 5 so you must do that to the numerator on the 1/3 fraction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u="sng" smtClean="0">
                <a:solidFill>
                  <a:prstClr val="black"/>
                </a:solidFill>
                <a:latin typeface="Arial Rounded MT Bold" pitchFamily="34" charset="0"/>
              </a:rPr>
              <a:t>  5</a:t>
            </a:r>
            <a:r>
              <a:rPr lang="en-GB" altLang="en-US" sz="2800" smtClean="0">
                <a:solidFill>
                  <a:prstClr val="black"/>
                </a:solidFill>
                <a:latin typeface="Arial Rounded MT Bold" pitchFamily="34" charset="0"/>
              </a:rPr>
              <a:t>                            </a:t>
            </a:r>
            <a:r>
              <a:rPr lang="en-GB" altLang="en-US" sz="2800" u="sng" smtClean="0">
                <a:solidFill>
                  <a:prstClr val="black"/>
                </a:solidFill>
                <a:latin typeface="Arial Rounded MT Bold" pitchFamily="34" charset="0"/>
              </a:rPr>
              <a:t>?</a:t>
            </a:r>
            <a:r>
              <a:rPr lang="en-GB" altLang="en-US" sz="2800" smtClean="0">
                <a:solidFill>
                  <a:prstClr val="black"/>
                </a:solidFill>
                <a:latin typeface="Arial Rounded MT Bold" pitchFamily="34" charset="0"/>
              </a:rPr>
              <a:t>                    </a:t>
            </a:r>
            <a:r>
              <a:rPr lang="en-GB" altLang="en-US" sz="2800" u="sng" smtClean="0">
                <a:solidFill>
                  <a:prstClr val="black"/>
                </a:solidFill>
                <a:latin typeface="Arial Rounded MT Bold" pitchFamily="34" charset="0"/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smtClean="0">
                <a:solidFill>
                  <a:prstClr val="black"/>
                </a:solidFill>
                <a:latin typeface="Arial Rounded MT Bold" pitchFamily="34" charset="0"/>
              </a:rPr>
              <a:t>15                           15                  15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000" smtClean="0">
                <a:solidFill>
                  <a:prstClr val="black"/>
                </a:solidFill>
                <a:latin typeface="Arial Rounded MT Bold" pitchFamily="34" charset="0"/>
              </a:rPr>
              <a:t>Then you must ask ‘What did I do to the 5 to get 15?’ Answer = x 3 so you must do that to the numerator on the 2/5 fraction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solidFill>
                  <a:prstClr val="black"/>
                </a:solidFill>
                <a:latin typeface="Arial Rounded MT Bold" pitchFamily="34" charset="0"/>
              </a:rPr>
              <a:t>   </a:t>
            </a:r>
            <a:r>
              <a:rPr lang="en-GB" altLang="en-US" sz="2800" u="sng" smtClean="0">
                <a:solidFill>
                  <a:srgbClr val="000000"/>
                </a:solidFill>
                <a:latin typeface="Arial Rounded MT Bold" pitchFamily="34" charset="0"/>
              </a:rPr>
              <a:t>5</a:t>
            </a:r>
            <a:r>
              <a:rPr lang="en-GB" altLang="en-US" sz="2800" smtClean="0">
                <a:solidFill>
                  <a:srgbClr val="000000"/>
                </a:solidFill>
                <a:latin typeface="Arial Rounded MT Bold" pitchFamily="34" charset="0"/>
              </a:rPr>
              <a:t>                            </a:t>
            </a:r>
            <a:r>
              <a:rPr lang="en-GB" altLang="en-US" sz="2800" u="sng" smtClean="0">
                <a:solidFill>
                  <a:srgbClr val="000000"/>
                </a:solidFill>
                <a:latin typeface="Arial Rounded MT Bold" pitchFamily="34" charset="0"/>
              </a:rPr>
              <a:t>6</a:t>
            </a:r>
            <a:r>
              <a:rPr lang="en-GB" altLang="en-US" sz="2800" smtClean="0">
                <a:solidFill>
                  <a:srgbClr val="000000"/>
                </a:solidFill>
                <a:latin typeface="Arial Rounded MT Bold" pitchFamily="34" charset="0"/>
              </a:rPr>
              <a:t>                    </a:t>
            </a:r>
            <a:r>
              <a:rPr lang="en-GB" altLang="en-US" sz="2800" u="sng" smtClean="0">
                <a:solidFill>
                  <a:srgbClr val="000000"/>
                </a:solidFill>
                <a:latin typeface="Arial Rounded MT Bold" pitchFamily="34" charset="0"/>
              </a:rPr>
              <a:t>11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smtClean="0">
                <a:solidFill>
                  <a:srgbClr val="000000"/>
                </a:solidFill>
                <a:latin typeface="Arial Rounded MT Bold" pitchFamily="34" charset="0"/>
              </a:rPr>
              <a:t>15                           15                  15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solidFill>
                  <a:prstClr val="black"/>
                </a:solidFill>
                <a:latin typeface="Arial Rounded MT Bold" pitchFamily="34" charset="0"/>
              </a:rPr>
              <a:t>        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1758950" y="1938338"/>
            <a:ext cx="5111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3667125" y="1997075"/>
            <a:ext cx="65722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31963"/>
            <a:ext cx="744537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620838"/>
            <a:ext cx="860425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1619250" y="3573463"/>
            <a:ext cx="5111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3775075" y="3640138"/>
            <a:ext cx="65722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3948113" y="5805488"/>
            <a:ext cx="657225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1651000" y="5754688"/>
            <a:ext cx="5111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15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50825" y="260350"/>
            <a:ext cx="7705725" cy="871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4000" smtClean="0">
                <a:solidFill>
                  <a:prstClr val="black"/>
                </a:solidFill>
                <a:latin typeface="Arial Rounded MT Bold" pitchFamily="34" charset="0"/>
              </a:rPr>
              <a:t>Quite tricky isn’t it?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40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40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40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4000" smtClean="0">
                <a:solidFill>
                  <a:prstClr val="black"/>
                </a:solidFill>
                <a:latin typeface="Arial Rounded MT Bold" pitchFamily="34" charset="0"/>
              </a:rPr>
              <a:t>Let’s have another try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66"/>
          <a:stretch>
            <a:fillRect/>
          </a:stretch>
        </p:blipFill>
        <p:spPr bwMode="auto">
          <a:xfrm>
            <a:off x="5867400" y="188913"/>
            <a:ext cx="146685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349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250825" y="260350"/>
            <a:ext cx="7705725" cy="551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smtClean="0">
                <a:solidFill>
                  <a:prstClr val="black"/>
                </a:solidFill>
                <a:latin typeface="Arial Rounded MT Bold" pitchFamily="34" charset="0"/>
              </a:rPr>
              <a:t>Which times table is in both denominators?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solidFill>
                  <a:prstClr val="black"/>
                </a:solidFill>
                <a:latin typeface="Arial Rounded MT Bold" pitchFamily="34" charset="0"/>
              </a:rPr>
              <a:t>                 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2044700" y="2168525"/>
            <a:ext cx="7270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4467225" y="2265363"/>
            <a:ext cx="8001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530350"/>
            <a:ext cx="1512887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30350"/>
            <a:ext cx="1512887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372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50825" y="260350"/>
            <a:ext cx="7705725" cy="606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smtClean="0">
                <a:solidFill>
                  <a:prstClr val="black"/>
                </a:solidFill>
                <a:latin typeface="Arial Rounded MT Bold" pitchFamily="34" charset="0"/>
              </a:rPr>
              <a:t>You should have the answer 12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smtClean="0">
                <a:solidFill>
                  <a:prstClr val="black"/>
                </a:solidFill>
                <a:latin typeface="Arial Rounded MT Bold" pitchFamily="34" charset="0"/>
              </a:rPr>
              <a:t>      </a:t>
            </a:r>
            <a:r>
              <a:rPr lang="en-GB" altLang="en-US" sz="2800" u="sng" smtClean="0">
                <a:solidFill>
                  <a:prstClr val="black"/>
                </a:solidFill>
                <a:latin typeface="Arial Rounded MT Bold" pitchFamily="34" charset="0"/>
              </a:rPr>
              <a:t>?</a:t>
            </a:r>
            <a:r>
              <a:rPr lang="en-GB" altLang="en-US" sz="2800" smtClean="0">
                <a:solidFill>
                  <a:prstClr val="black"/>
                </a:solidFill>
                <a:latin typeface="Arial Rounded MT Bold" pitchFamily="34" charset="0"/>
              </a:rPr>
              <a:t>                 </a:t>
            </a:r>
            <a:r>
              <a:rPr lang="en-GB" altLang="en-US" sz="2800" u="sng" smtClean="0">
                <a:solidFill>
                  <a:prstClr val="black"/>
                </a:solidFill>
                <a:latin typeface="Arial Rounded MT Bold" pitchFamily="34" charset="0"/>
              </a:rPr>
              <a:t>?</a:t>
            </a:r>
            <a:r>
              <a:rPr lang="en-GB" altLang="en-US" sz="2800" smtClean="0">
                <a:solidFill>
                  <a:prstClr val="black"/>
                </a:solidFill>
                <a:latin typeface="Arial Rounded MT Bold" pitchFamily="34" charset="0"/>
              </a:rPr>
              <a:t>                   </a:t>
            </a:r>
            <a:r>
              <a:rPr lang="en-GB" altLang="en-US" sz="2800" u="sng" smtClean="0">
                <a:solidFill>
                  <a:prstClr val="black"/>
                </a:solidFill>
                <a:latin typeface="Arial Rounded MT Bold" pitchFamily="34" charset="0"/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solidFill>
                  <a:prstClr val="black"/>
                </a:solidFill>
                <a:latin typeface="Arial Rounded MT Bold" pitchFamily="34" charset="0"/>
              </a:rPr>
              <a:t>         12                          12                            12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mtClean="0">
                <a:solidFill>
                  <a:prstClr val="black"/>
                </a:solidFill>
                <a:latin typeface="Arial Rounded MT Bold" pitchFamily="34" charset="0"/>
              </a:rPr>
              <a:t>                 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mtClean="0">
              <a:solidFill>
                <a:prstClr val="black"/>
              </a:solidFill>
              <a:latin typeface="Arial Rounded MT Bold" pitchFamily="34" charset="0"/>
            </a:endParaRP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1570038" y="1922463"/>
            <a:ext cx="4826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3492500" y="1970088"/>
            <a:ext cx="550863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508125"/>
            <a:ext cx="9715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1570038" y="4221163"/>
            <a:ext cx="4826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3368675" y="4316413"/>
            <a:ext cx="550863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25588"/>
            <a:ext cx="971550" cy="127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0819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0825" y="260350"/>
            <a:ext cx="7705725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Now you have to ask, ‘What did I do to the 4 to get to 12?’ Answer = x 3 so you must do that to the numerator on that 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fraction</a:t>
            </a: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2800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      </a:t>
            </a:r>
            <a:r>
              <a:rPr lang="en-GB" altLang="en-US" sz="2800" u="sng" dirty="0" smtClean="0">
                <a:solidFill>
                  <a:prstClr val="black"/>
                </a:solidFill>
                <a:latin typeface="Arial Rounded MT Bold" pitchFamily="34" charset="0"/>
              </a:rPr>
              <a:t>3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                 </a:t>
            </a:r>
            <a:r>
              <a:rPr lang="en-GB" altLang="en-US" sz="2800" u="sng" dirty="0" smtClean="0">
                <a:solidFill>
                  <a:prstClr val="black"/>
                </a:solidFill>
                <a:latin typeface="Arial Rounded MT Bold" pitchFamily="34" charset="0"/>
              </a:rPr>
              <a:t>?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                   </a:t>
            </a:r>
            <a:r>
              <a:rPr lang="en-GB" altLang="en-US" sz="2800" u="sng" dirty="0" smtClean="0">
                <a:solidFill>
                  <a:prstClr val="black"/>
                </a:solidFill>
                <a:latin typeface="Arial Rounded MT Bold" pitchFamily="34" charset="0"/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prstClr val="black"/>
                </a:solidFill>
                <a:latin typeface="Arial Rounded MT Bold" pitchFamily="34" charset="0"/>
              </a:rPr>
              <a:t>         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12         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     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12 </a:t>
            </a:r>
            <a:r>
              <a:rPr lang="en-GB" altLang="en-US" sz="2800" dirty="0" smtClean="0">
                <a:solidFill>
                  <a:prstClr val="black"/>
                </a:solidFill>
                <a:latin typeface="Arial Rounded MT Bold" pitchFamily="34" charset="0"/>
              </a:rPr>
              <a:t>               12</a:t>
            </a:r>
            <a:r>
              <a:rPr lang="en-GB" altLang="en-US" dirty="0" smtClean="0">
                <a:solidFill>
                  <a:prstClr val="black"/>
                </a:solidFill>
                <a:latin typeface="Arial Rounded MT Bold" pitchFamily="34" charset="0"/>
              </a:rPr>
              <a:t>                       </a:t>
            </a: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dirty="0" smtClean="0">
              <a:solidFill>
                <a:prstClr val="black"/>
              </a:solidFill>
              <a:latin typeface="Arial Rounded MT Bold" pitchFamily="34" charset="0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1570038" y="2259013"/>
            <a:ext cx="4826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3479800" y="2327275"/>
            <a:ext cx="55245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76425"/>
            <a:ext cx="971550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4"/>
          <a:stretch>
            <a:fillRect/>
          </a:stretch>
        </p:blipFill>
        <p:spPr bwMode="auto">
          <a:xfrm>
            <a:off x="1570038" y="5084763"/>
            <a:ext cx="48260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6" r="12209"/>
          <a:stretch>
            <a:fillRect/>
          </a:stretch>
        </p:blipFill>
        <p:spPr bwMode="auto">
          <a:xfrm>
            <a:off x="3459163" y="5132388"/>
            <a:ext cx="55086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903413"/>
            <a:ext cx="971550" cy="127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597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360</Words>
  <Application>Microsoft Office PowerPoint</Application>
  <PresentationFormat>On-screen Show (4:3)</PresentationFormat>
  <Paragraphs>202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138</cp:revision>
  <cp:lastPrinted>2020-03-29T14:51:49Z</cp:lastPrinted>
  <dcterms:created xsi:type="dcterms:W3CDTF">2020-03-13T17:45:04Z</dcterms:created>
  <dcterms:modified xsi:type="dcterms:W3CDTF">2020-06-09T15:12:48Z</dcterms:modified>
</cp:coreProperties>
</file>