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C6EE-E421-4FDB-84B1-8B45D1FE9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37FC-A64E-4607-AA90-1B1649FB7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1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E6C4-EB07-4EC5-B1FD-AF2D622C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5E67-3201-46C3-932C-AF5740CE57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AD84-9EDD-41D5-9B66-1B4E1AB048F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C614-C7DE-4C2B-A820-CE470B36C1E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21BE-629B-4592-99C3-515B18DACF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BA2D-5DC3-4C39-AFBD-7E018848E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4A89-1B27-4299-82F5-05DC926D106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3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F498-4568-440E-AB6A-22CA4A82125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B688-CFD5-43DA-94E2-63ADEAB4F7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FE05-6505-4698-B924-43C33F44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8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835-5A55-4821-A833-CEBDB73C5F3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0A7D-A64E-43C4-BF8F-E3B0078162C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69C4-5FAD-4F2D-B8CB-30FF916E53E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C6EE-E421-4FDB-84B1-8B45D1FE9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6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FE05-6505-4698-B924-43C33F44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6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1BEB-D0A6-4F6A-850B-E2975E5DC9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4CA6-FF9F-4179-A244-E3C23E1C6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7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DFB8-5BBE-482F-A8EB-EE825562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58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6D63-26DE-49A9-8DAE-2C846AA31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DB29-948B-40CB-9951-BD9F89E80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1BEB-D0A6-4F6A-850B-E2975E5DC9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5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09FF-FEF7-4690-ADA5-870533429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16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1552-D196-487D-B0D2-7E5E48591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6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37FC-A64E-4607-AA90-1B1649FB7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91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E6C4-EB07-4EC5-B1FD-AF2D622C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4CA6-FF9F-4179-A244-E3C23E1C6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DFB8-5BBE-482F-A8EB-EE825562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6D63-26DE-49A9-8DAE-2C846AA31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DB29-948B-40CB-9951-BD9F89E80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09FF-FEF7-4690-ADA5-870533429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1552-D196-487D-B0D2-7E5E48591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58782-1333-46D6-9B7A-228B9F7B21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AFD2E-2B53-4371-8082-F3892D560865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58782-1333-46D6-9B7A-228B9F7B21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492375"/>
            <a:ext cx="71151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77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0244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92275" y="5284788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33CC33"/>
                </a:solidFill>
                <a:latin typeface="Berlin Sans FB Demi" pitchFamily="34" charset="0"/>
              </a:rPr>
              <a:t>du vent</a:t>
            </a:r>
          </a:p>
        </p:txBody>
      </p:sp>
      <p:pic>
        <p:nvPicPr>
          <p:cNvPr id="18440" name="Picture 8" descr="WINDY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35988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FOGGY I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268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1269" name="Picture 4" descr="sun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92275" y="5284788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33CC33"/>
                </a:solidFill>
                <a:latin typeface="Berlin Sans FB Demi" pitchFamily="34" charset="0"/>
              </a:rPr>
              <a:t>du </a:t>
            </a:r>
            <a:r>
              <a:rPr lang="en-GB" altLang="en-US" sz="3600" dirty="0" err="1">
                <a:solidFill>
                  <a:srgbClr val="33CC33"/>
                </a:solidFill>
                <a:latin typeface="Berlin Sans FB Demi" pitchFamily="34" charset="0"/>
              </a:rPr>
              <a:t>brouillard</a:t>
            </a:r>
            <a:endParaRPr lang="en-GB" altLang="en-US" sz="3600" dirty="0">
              <a:solidFill>
                <a:srgbClr val="33CC33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3316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1989138"/>
            <a:ext cx="7023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The phrase </a:t>
            </a:r>
            <a:r>
              <a:rPr lang="en-GB" altLang="en-US" sz="2800" smtClean="0">
                <a:solidFill>
                  <a:srgbClr val="FF9900"/>
                </a:solidFill>
                <a:latin typeface="Berlin Sans FB Demi" pitchFamily="34" charset="0"/>
              </a:rPr>
              <a:t>Il y a</a:t>
            </a: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 can often be used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in place of </a:t>
            </a:r>
            <a:r>
              <a:rPr lang="en-GB" altLang="en-US" sz="2800" smtClean="0">
                <a:solidFill>
                  <a:srgbClr val="FF9900"/>
                </a:solidFill>
                <a:latin typeface="Berlin Sans FB Demi" pitchFamily="34" charset="0"/>
              </a:rPr>
              <a:t>Il fait – </a:t>
            </a:r>
            <a:r>
              <a:rPr lang="en-GB" altLang="en-US" smtClean="0">
                <a:solidFill>
                  <a:srgbClr val="000000"/>
                </a:solidFill>
                <a:latin typeface="Berlin Sans FB Demi" pitchFamily="34" charset="0"/>
              </a:rPr>
              <a:t>in phrases containing </a:t>
            </a:r>
            <a:r>
              <a:rPr lang="en-GB" altLang="en-US" smtClean="0">
                <a:solidFill>
                  <a:srgbClr val="33CC33"/>
                </a:solidFill>
                <a:latin typeface="Berlin Sans FB Demi" pitchFamily="34" charset="0"/>
              </a:rPr>
              <a:t>du, de la or de l’</a:t>
            </a:r>
            <a:endParaRPr lang="en-US" altLang="en-US" smtClean="0">
              <a:solidFill>
                <a:srgbClr val="33CC33"/>
              </a:solidFill>
              <a:latin typeface="Berlin Sans FB Demi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750" y="3425825"/>
            <a:ext cx="329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e.g. </a:t>
            </a:r>
            <a:r>
              <a:rPr lang="en-GB" altLang="en-US" sz="2800" smtClean="0">
                <a:solidFill>
                  <a:srgbClr val="FF9900"/>
                </a:solidFill>
                <a:latin typeface="Berlin Sans FB Demi" pitchFamily="34" charset="0"/>
              </a:rPr>
              <a:t>Il y a</a:t>
            </a: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n-GB" altLang="en-US" sz="2800" smtClean="0">
                <a:solidFill>
                  <a:srgbClr val="33CC33"/>
                </a:solidFill>
                <a:latin typeface="Berlin Sans FB Demi" pitchFamily="34" charset="0"/>
              </a:rPr>
              <a:t>de l’orage</a:t>
            </a:r>
            <a:endParaRPr lang="en-US" altLang="en-US" sz="2800" smtClean="0">
              <a:solidFill>
                <a:srgbClr val="33CC33"/>
              </a:solidFill>
              <a:latin typeface="Berlin Sans FB Dem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9750" y="4437063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rgbClr val="000000"/>
                </a:solidFill>
                <a:latin typeface="Berlin Sans FB Demi" pitchFamily="34" charset="0"/>
              </a:rPr>
              <a:t>Let’s have a look at some examples</a:t>
            </a:r>
            <a:endParaRPr lang="en-US" altLang="en-US" sz="2800" dirty="0" smtClean="0">
              <a:solidFill>
                <a:srgbClr val="000000"/>
              </a:solidFill>
              <a:latin typeface="Berlin Sans FB Demi" pitchFamily="34" charset="0"/>
            </a:endParaRPr>
          </a:p>
        </p:txBody>
      </p:sp>
      <p:pic>
        <p:nvPicPr>
          <p:cNvPr id="21514" name="Picture 10" descr="STORM MINI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1008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STORMY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3249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2293" name="Picture 5" descr="sun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19113" y="5286375"/>
            <a:ext cx="1196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FF9900"/>
                </a:solidFill>
                <a:latin typeface="Berlin Sans FB Demi" pitchFamily="34" charset="0"/>
              </a:rPr>
              <a:t>Il </a:t>
            </a:r>
            <a:r>
              <a:rPr lang="en-GB" altLang="en-US" sz="3600" dirty="0" smtClean="0">
                <a:solidFill>
                  <a:srgbClr val="FF9900"/>
                </a:solidFill>
                <a:latin typeface="Berlin Sans FB Demi" pitchFamily="34" charset="0"/>
              </a:rPr>
              <a:t>y a</a:t>
            </a:r>
            <a:endParaRPr lang="en-GB" altLang="en-US" sz="3600" dirty="0">
              <a:solidFill>
                <a:srgbClr val="FF9900"/>
              </a:solidFill>
              <a:latin typeface="Berlin Sans FB Demi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92275" y="5284788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33CC33"/>
                </a:solidFill>
                <a:latin typeface="Berlin Sans FB Demi" pitchFamily="34" charset="0"/>
              </a:rPr>
              <a:t>de </a:t>
            </a:r>
            <a:r>
              <a:rPr lang="en-GB" altLang="en-US" sz="3600" dirty="0" err="1">
                <a:solidFill>
                  <a:srgbClr val="33CC33"/>
                </a:solidFill>
                <a:latin typeface="Berlin Sans FB Demi" pitchFamily="34" charset="0"/>
              </a:rPr>
              <a:t>l’orage</a:t>
            </a:r>
            <a:endParaRPr lang="en-GB" altLang="en-US" sz="3600" dirty="0">
              <a:solidFill>
                <a:srgbClr val="33CC33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4340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FF9900"/>
                </a:solidFill>
                <a:latin typeface="Berlin Sans FB Demi" pitchFamily="34" charset="0"/>
              </a:rPr>
              <a:t>Il y a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92275" y="5284788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33CC33"/>
                </a:solidFill>
                <a:latin typeface="Berlin Sans FB Demi" pitchFamily="34" charset="0"/>
              </a:rPr>
              <a:t>des </a:t>
            </a:r>
            <a:r>
              <a:rPr lang="en-GB" altLang="en-US" sz="3600" dirty="0" err="1" smtClean="0">
                <a:solidFill>
                  <a:srgbClr val="33CC33"/>
                </a:solidFill>
                <a:latin typeface="Berlin Sans FB Demi" pitchFamily="34" charset="0"/>
              </a:rPr>
              <a:t>nuages</a:t>
            </a:r>
            <a:endParaRPr lang="en-GB" altLang="en-US" sz="3600" dirty="0" smtClean="0">
              <a:solidFill>
                <a:srgbClr val="33CC33"/>
              </a:solidFill>
              <a:latin typeface="Berlin Sans FB Demi" pitchFamily="34" charset="0"/>
            </a:endParaRPr>
          </a:p>
        </p:txBody>
      </p:sp>
      <p:pic>
        <p:nvPicPr>
          <p:cNvPr id="22536" name="Picture 8" descr="CLOUDY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35988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5364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3575" y="2492375"/>
            <a:ext cx="5529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Sometimes there is a special verb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for a particular kind of weather</a:t>
            </a:r>
            <a:endParaRPr lang="en-US" altLang="en-US" sz="2800" smtClean="0">
              <a:solidFill>
                <a:srgbClr val="FF9900"/>
              </a:solidFill>
              <a:latin typeface="Berlin Sans FB Demi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03575" y="3933825"/>
            <a:ext cx="5033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000000"/>
                </a:solidFill>
                <a:latin typeface="Berlin Sans FB Demi" pitchFamily="34" charset="0"/>
              </a:rPr>
              <a:t>Some examples coming up…..</a:t>
            </a:r>
            <a:endParaRPr lang="en-US" altLang="en-US" sz="2800" smtClean="0">
              <a:solidFill>
                <a:srgbClr val="33CC33"/>
              </a:solidFill>
              <a:latin typeface="Berlin Sans FB Demi" pitchFamily="34" charset="0"/>
            </a:endParaRPr>
          </a:p>
        </p:txBody>
      </p:sp>
      <p:pic>
        <p:nvPicPr>
          <p:cNvPr id="23562" name="Picture 10" descr="WEATHERMA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1800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6388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0000CC"/>
                </a:solidFill>
                <a:latin typeface="Berlin Sans FB Demi" pitchFamily="34" charset="0"/>
              </a:rPr>
              <a:t>Il pleut</a:t>
            </a:r>
          </a:p>
        </p:txBody>
      </p:sp>
      <p:pic>
        <p:nvPicPr>
          <p:cNvPr id="24584" name="Picture 8" descr="RAI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35988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SNOWING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7413" name="Picture 4" descr="sun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FFFFFF"/>
                </a:solidFill>
                <a:latin typeface="Berlin Sans FB Demi" pitchFamily="34" charset="0"/>
              </a:rPr>
              <a:t>Il neige</a:t>
            </a:r>
          </a:p>
        </p:txBody>
      </p:sp>
    </p:spTree>
    <p:extLst>
      <p:ext uri="{BB962C8B-B14F-4D97-AF65-F5344CB8AC3E}">
        <p14:creationId xmlns:p14="http://schemas.microsoft.com/office/powerpoint/2010/main" val="28112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8436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smtClean="0">
                <a:solidFill>
                  <a:srgbClr val="0000CC"/>
                </a:solidFill>
                <a:latin typeface="Berlin Sans FB Demi" pitchFamily="34" charset="0"/>
              </a:rPr>
              <a:t>Il gèle</a:t>
            </a:r>
          </a:p>
        </p:txBody>
      </p:sp>
      <p:pic>
        <p:nvPicPr>
          <p:cNvPr id="26631" name="Picture 7" descr="FREEZING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23034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FOGGY I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268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11269" name="Picture 4" descr="sun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59632" y="3140968"/>
            <a:ext cx="65524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33CC33"/>
                </a:solidFill>
                <a:latin typeface="Berlin Sans FB Demi" pitchFamily="34" charset="0"/>
              </a:rPr>
              <a:t>Let’s go over those again, just so you feel confident on reading, recognizing and saying the words. </a:t>
            </a:r>
            <a:r>
              <a:rPr lang="en-GB" altLang="en-US" sz="3600" smtClean="0">
                <a:solidFill>
                  <a:srgbClr val="33CC33"/>
                </a:solidFill>
                <a:latin typeface="Berlin Sans FB Demi" pitchFamily="34" charset="0"/>
                <a:sym typeface="Wingdings" panose="05000000000000000000" pitchFamily="2" charset="2"/>
              </a:rPr>
              <a:t></a:t>
            </a:r>
            <a:endParaRPr lang="en-GB" altLang="en-US" sz="3600" dirty="0">
              <a:solidFill>
                <a:srgbClr val="33CC33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EAUTIFUL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5876925"/>
            <a:ext cx="5832475" cy="72072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chemeClr val="bg1"/>
                </a:solidFill>
              </a:rPr>
              <a:t>What’s the weather like?</a:t>
            </a:r>
            <a:endParaRPr lang="en-US" altLang="en-US" sz="3600" smtClean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temps fait-</a:t>
            </a:r>
            <a:r>
              <a:rPr lang="en-GB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il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2054" name="Picture 8" descr="sun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3076" name="Picture 6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11188" y="1989138"/>
            <a:ext cx="6026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Berlin Sans FB Demi" pitchFamily="34" charset="0"/>
              </a:rPr>
              <a:t>Look at the verb phrase </a:t>
            </a:r>
            <a:r>
              <a:rPr lang="en-GB" altLang="en-US" sz="2800">
                <a:solidFill>
                  <a:srgbClr val="FF6600"/>
                </a:solidFill>
                <a:latin typeface="Berlin Sans FB Demi" pitchFamily="34" charset="0"/>
              </a:rPr>
              <a:t>fait-il</a:t>
            </a:r>
            <a:r>
              <a:rPr lang="en-GB" altLang="en-US" sz="2800">
                <a:solidFill>
                  <a:srgbClr val="000000"/>
                </a:solidFill>
                <a:latin typeface="Berlin Sans FB Demi" pitchFamily="34" charset="0"/>
              </a:rPr>
              <a:t> above</a:t>
            </a:r>
            <a:endParaRPr lang="en-US" altLang="en-US" sz="2800">
              <a:solidFill>
                <a:srgbClr val="000000"/>
              </a:solidFill>
              <a:latin typeface="Berlin Sans FB Demi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1188" y="2808288"/>
            <a:ext cx="5672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Berlin Sans FB Demi" pitchFamily="34" charset="0"/>
              </a:rPr>
              <a:t>Turn it around and you have </a:t>
            </a:r>
            <a:r>
              <a:rPr lang="en-GB" altLang="en-US" sz="2800">
                <a:solidFill>
                  <a:srgbClr val="FF6600"/>
                </a:solidFill>
                <a:latin typeface="Berlin Sans FB Demi" pitchFamily="34" charset="0"/>
              </a:rPr>
              <a:t>il fait</a:t>
            </a:r>
            <a:endParaRPr lang="en-US" altLang="en-US" sz="2800">
              <a:solidFill>
                <a:srgbClr val="FF6600"/>
              </a:solidFill>
              <a:latin typeface="Berlin Sans FB Demi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11188" y="3627438"/>
            <a:ext cx="4876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  <a:t>The phrase </a:t>
            </a:r>
            <a:r>
              <a:rPr lang="en-GB" altLang="en-US" sz="2800" dirty="0" err="1">
                <a:solidFill>
                  <a:srgbClr val="FF6600"/>
                </a:solidFill>
                <a:latin typeface="Berlin Sans FB Demi" pitchFamily="34" charset="0"/>
              </a:rPr>
              <a:t>il</a:t>
            </a:r>
            <a:r>
              <a:rPr lang="en-GB" altLang="en-US" sz="2800" dirty="0">
                <a:solidFill>
                  <a:srgbClr val="FF6600"/>
                </a:solidFill>
                <a:latin typeface="Berlin Sans FB Demi" pitchFamily="34" charset="0"/>
              </a:rPr>
              <a:t> fait</a:t>
            </a:r>
            <a: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  <a:t> can be used </a:t>
            </a:r>
            <a:b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  <a:t>to describe lots of different</a:t>
            </a:r>
            <a:b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lang="en-GB" altLang="en-US" sz="2800" dirty="0">
                <a:solidFill>
                  <a:srgbClr val="000000"/>
                </a:solidFill>
                <a:latin typeface="Berlin Sans FB Demi" pitchFamily="34" charset="0"/>
              </a:rPr>
              <a:t>kinds of weather</a:t>
            </a:r>
            <a:endParaRPr lang="en-US" altLang="en-US" sz="28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11188" y="5300663"/>
            <a:ext cx="459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Berlin Sans FB Demi" pitchFamily="34" charset="0"/>
              </a:rPr>
              <a:t>Let’s look at some examples</a:t>
            </a:r>
            <a:endParaRPr lang="en-US" altLang="en-US" sz="2800">
              <a:solidFill>
                <a:srgbClr val="000000"/>
              </a:solidFill>
              <a:latin typeface="Berlin Sans FB Demi" pitchFamily="34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-3735073">
            <a:off x="4787901" y="1341437"/>
            <a:ext cx="1079500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10250" grpId="0"/>
      <p:bldP spid="10253" grpId="0" animBg="1"/>
      <p:bldP spid="102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4100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FINE WEATH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359886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92275" y="5284788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33CC33"/>
                </a:solidFill>
                <a:latin typeface="Berlin Sans FB Demi" pitchFamily="34" charset="0"/>
              </a:rPr>
              <a:t>beau</a:t>
            </a:r>
          </a:p>
        </p:txBody>
      </p:sp>
    </p:spTree>
    <p:extLst>
      <p:ext uri="{BB962C8B-B14F-4D97-AF65-F5344CB8AC3E}">
        <p14:creationId xmlns:p14="http://schemas.microsoft.com/office/powerpoint/2010/main" val="34363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5124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92275" y="5284788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err="1">
                <a:solidFill>
                  <a:srgbClr val="33CC33"/>
                </a:solidFill>
                <a:latin typeface="Berlin Sans FB Demi" pitchFamily="34" charset="0"/>
              </a:rPr>
              <a:t>mauvais</a:t>
            </a:r>
            <a:endParaRPr lang="en-GB" altLang="en-US" sz="3600" dirty="0">
              <a:solidFill>
                <a:srgbClr val="33CC33"/>
              </a:solidFill>
              <a:latin typeface="Berlin Sans FB Demi" pitchFamily="34" charset="0"/>
            </a:endParaRPr>
          </a:p>
        </p:txBody>
      </p:sp>
      <p:pic>
        <p:nvPicPr>
          <p:cNvPr id="15368" name="Picture 8" descr="BAD WEATH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35988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6148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92275" y="5284788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33CC33"/>
                </a:solidFill>
                <a:latin typeface="Berlin Sans FB Demi" pitchFamily="34" charset="0"/>
              </a:rPr>
              <a:t>chaud</a:t>
            </a:r>
          </a:p>
        </p:txBody>
      </p:sp>
      <p:pic>
        <p:nvPicPr>
          <p:cNvPr id="16392" name="Picture 8" descr="HO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38275"/>
            <a:ext cx="32273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SUNSHIN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7172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5284788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33CC33"/>
                </a:solidFill>
                <a:latin typeface="Berlin Sans FB Demi" pitchFamily="34" charset="0"/>
              </a:rPr>
              <a:t>froid</a:t>
            </a:r>
          </a:p>
        </p:txBody>
      </p:sp>
      <p:pic>
        <p:nvPicPr>
          <p:cNvPr id="17416" name="Picture 8" descr="COL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38275"/>
            <a:ext cx="359886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OLD TEMP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10302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8196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92275" y="5284788"/>
            <a:ext cx="286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33CC33"/>
                </a:solidFill>
                <a:latin typeface="Berlin Sans FB Demi" pitchFamily="34" charset="0"/>
              </a:rPr>
              <a:t>trente degrés</a:t>
            </a:r>
          </a:p>
        </p:txBody>
      </p:sp>
      <p:pic>
        <p:nvPicPr>
          <p:cNvPr id="30728" name="Picture 8" descr="Thermometer 30 degr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8860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Quel temps fait-il?</a:t>
            </a:r>
          </a:p>
        </p:txBody>
      </p:sp>
      <p:pic>
        <p:nvPicPr>
          <p:cNvPr id="9220" name="Picture 4" descr="sun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219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9113" y="5286375"/>
            <a:ext cx="114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9900"/>
                </a:solidFill>
                <a:latin typeface="Berlin Sans FB Demi" pitchFamily="34" charset="0"/>
              </a:rPr>
              <a:t>Il fait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92275" y="528478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33CC33"/>
                </a:solidFill>
                <a:latin typeface="Berlin Sans FB Demi" pitchFamily="34" charset="0"/>
              </a:rPr>
              <a:t>du soleil</a:t>
            </a:r>
          </a:p>
        </p:txBody>
      </p:sp>
      <p:pic>
        <p:nvPicPr>
          <p:cNvPr id="9223" name="Picture 9" descr="SUN IN SUNGLASSES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5988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226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1_Default Design</vt:lpstr>
      <vt:lpstr>2_Default Design</vt:lpstr>
      <vt:lpstr>PowerPoint Presentation</vt:lpstr>
      <vt:lpstr>What’s the weather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2021-01-15T11:31:29Z</dcterms:created>
  <dcterms:modified xsi:type="dcterms:W3CDTF">2021-01-15T11:49:33Z</dcterms:modified>
</cp:coreProperties>
</file>