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sldIdLst>
    <p:sldId id="360" r:id="rId2"/>
    <p:sldId id="531" r:id="rId3"/>
    <p:sldId id="540" r:id="rId4"/>
    <p:sldId id="541" r:id="rId5"/>
    <p:sldId id="542" r:id="rId6"/>
    <p:sldId id="543" r:id="rId7"/>
    <p:sldId id="544" r:id="rId8"/>
    <p:sldId id="545" r:id="rId9"/>
    <p:sldId id="539" r:id="rId10"/>
    <p:sldId id="546" r:id="rId11"/>
    <p:sldId id="547" r:id="rId12"/>
  </p:sldIdLst>
  <p:sldSz cx="12192000" cy="6858000"/>
  <p:notesSz cx="6858000" cy="9144000"/>
  <p:embeddedFontLst>
    <p:embeddedFont>
      <p:font typeface="OpenDyslexicAlta" panose="020B0604020202020204" charset="0"/>
      <p:regular r:id="rId14"/>
      <p:bold r:id="rId15"/>
      <p:italic r:id="rId16"/>
      <p:boldItalic r:id="rId17"/>
    </p:embeddedFont>
    <p:embeddedFont>
      <p:font typeface="OpenDyslexic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Muli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CC9900"/>
    <a:srgbClr val="663300"/>
    <a:srgbClr val="D1A6E2"/>
    <a:srgbClr val="FF5050"/>
    <a:srgbClr val="FF7C8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55" autoAdjust="0"/>
    <p:restoredTop sz="66054" autoAdjust="0"/>
  </p:normalViewPr>
  <p:slideViewPr>
    <p:cSldViewPr snapToGrid="0" snapToObjects="1">
      <p:cViewPr varScale="1">
        <p:scale>
          <a:sx n="73" d="100"/>
          <a:sy n="73" d="100"/>
        </p:scale>
        <p:origin x="8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Lander" userId="d0b4218be8cfa7f9" providerId="LiveId" clId="{A554058D-766A-4B02-BD6B-34CCF12DC31D}"/>
    <pc:docChg chg="modSld">
      <pc:chgData name="Karen Lander" userId="d0b4218be8cfa7f9" providerId="LiveId" clId="{A554058D-766A-4B02-BD6B-34CCF12DC31D}" dt="2020-09-16T10:03:10.409" v="4" actId="113"/>
      <pc:docMkLst>
        <pc:docMk/>
      </pc:docMkLst>
      <pc:sldChg chg="modSp mod">
        <pc:chgData name="Karen Lander" userId="d0b4218be8cfa7f9" providerId="LiveId" clId="{A554058D-766A-4B02-BD6B-34CCF12DC31D}" dt="2020-09-16T10:02:33.382" v="0" actId="113"/>
        <pc:sldMkLst>
          <pc:docMk/>
          <pc:sldMk cId="1487338702" sldId="531"/>
        </pc:sldMkLst>
        <pc:spChg chg="mod">
          <ac:chgData name="Karen Lander" userId="d0b4218be8cfa7f9" providerId="LiveId" clId="{A554058D-766A-4B02-BD6B-34CCF12DC31D}" dt="2020-09-16T10:02:33.382" v="0" actId="113"/>
          <ac:spMkLst>
            <pc:docMk/>
            <pc:sldMk cId="1487338702" sldId="531"/>
            <ac:spMk id="5" creationId="{DFFE70BA-BE0D-4087-98E6-24FB4A576317}"/>
          </ac:spMkLst>
        </pc:spChg>
      </pc:sldChg>
      <pc:sldChg chg="modSp mod">
        <pc:chgData name="Karen Lander" userId="d0b4218be8cfa7f9" providerId="LiveId" clId="{A554058D-766A-4B02-BD6B-34CCF12DC31D}" dt="2020-09-16T10:03:10.409" v="4" actId="113"/>
        <pc:sldMkLst>
          <pc:docMk/>
          <pc:sldMk cId="3998954808" sldId="539"/>
        </pc:sldMkLst>
        <pc:spChg chg="mod">
          <ac:chgData name="Karen Lander" userId="d0b4218be8cfa7f9" providerId="LiveId" clId="{A554058D-766A-4B02-BD6B-34CCF12DC31D}" dt="2020-09-16T10:03:10.409" v="4" actId="113"/>
          <ac:spMkLst>
            <pc:docMk/>
            <pc:sldMk cId="3998954808" sldId="539"/>
            <ac:spMk id="5" creationId="{F463323C-B8F9-4788-88FB-3BB139EB3EE9}"/>
          </ac:spMkLst>
        </pc:spChg>
      </pc:sldChg>
      <pc:sldChg chg="modSp mod">
        <pc:chgData name="Karen Lander" userId="d0b4218be8cfa7f9" providerId="LiveId" clId="{A554058D-766A-4B02-BD6B-34CCF12DC31D}" dt="2020-09-16T10:03:01.350" v="2" actId="113"/>
        <pc:sldMkLst>
          <pc:docMk/>
          <pc:sldMk cId="2770994266" sldId="545"/>
        </pc:sldMkLst>
        <pc:spChg chg="mod">
          <ac:chgData name="Karen Lander" userId="d0b4218be8cfa7f9" providerId="LiveId" clId="{A554058D-766A-4B02-BD6B-34CCF12DC31D}" dt="2020-09-16T10:03:01.350" v="2" actId="113"/>
          <ac:spMkLst>
            <pc:docMk/>
            <pc:sldMk cId="2770994266" sldId="545"/>
            <ac:spMk id="5" creationId="{F463323C-B8F9-4788-88FB-3BB139EB3E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88DB-9C81-41C8-AD36-26F3938BE67A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895D-BF6D-4288-B64A-A3B9FBDCB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4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3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42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895D-BF6D-4288-B64A-A3B9FBDCB6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9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/>
        </p:nvSpPr>
        <p:spPr>
          <a:xfrm>
            <a:off x="1523999" y="4809505"/>
            <a:ext cx="9144000" cy="1428689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/>
        </p:nvSpPr>
        <p:spPr>
          <a:xfrm>
            <a:off x="3465322" y="2902739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809506"/>
            <a:ext cx="9144000" cy="1428689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1261687"/>
            <a:ext cx="6210300" cy="10795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1061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/>
        </p:nvSpPr>
        <p:spPr>
          <a:xfrm>
            <a:off x="4038600" y="3115896"/>
            <a:ext cx="93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Stage: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7550" y="3115896"/>
            <a:ext cx="641969" cy="36933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Muli" pitchFamily="2" charset="77"/>
              </a:defRPr>
            </a:lvl1pPr>
          </a:lstStyle>
          <a:p>
            <a:pPr lvl="0"/>
            <a:r>
              <a:rPr lang="en-US" dirty="0"/>
              <a:t>#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/>
        </p:nvSpPr>
        <p:spPr>
          <a:xfrm>
            <a:off x="6285633" y="3115896"/>
            <a:ext cx="7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latin typeface="Muli" pitchFamily="2" charset="77"/>
              </a:rPr>
              <a:t>List:</a:t>
            </a:r>
          </a:p>
        </p:txBody>
      </p:sp>
    </p:spTree>
    <p:extLst>
      <p:ext uri="{BB962C8B-B14F-4D97-AF65-F5344CB8AC3E}">
        <p14:creationId xmlns:p14="http://schemas.microsoft.com/office/powerpoint/2010/main" val="38484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3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AC97-D2AC-5544-AC75-48772668E9A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10007-88C8-0445-A2E0-E6CF50F7D6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8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76AC97-D2AC-5544-AC75-48772668E9A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0664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15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5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3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F5FFFCE-C207-2846-8718-D75C344C8C89}"/>
              </a:ext>
            </a:extLst>
          </p:cNvPr>
          <p:cNvSpPr/>
          <p:nvPr/>
        </p:nvSpPr>
        <p:spPr>
          <a:xfrm>
            <a:off x="1920237" y="4463191"/>
            <a:ext cx="8351521" cy="1775004"/>
          </a:xfrm>
          <a:prstGeom prst="rect">
            <a:avLst/>
          </a:prstGeom>
          <a:solidFill>
            <a:srgbClr val="FFFFFF">
              <a:alpha val="9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481A8-D80A-304F-BD4D-4ACD9B3D8E7E}"/>
              </a:ext>
            </a:extLst>
          </p:cNvPr>
          <p:cNvSpPr/>
          <p:nvPr/>
        </p:nvSpPr>
        <p:spPr>
          <a:xfrm>
            <a:off x="3465321" y="3460974"/>
            <a:ext cx="5261355" cy="79564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37" y="4463190"/>
            <a:ext cx="8351521" cy="177500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10848-5352-7949-AABA-914363C4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619805"/>
            <a:ext cx="6210300" cy="107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636922-2142-5343-81C5-B0A591AF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38" y="1928841"/>
            <a:ext cx="8351520" cy="1325563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algn="ctr">
              <a:defRPr sz="2800">
                <a:latin typeface="OpenDyslexicAlt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0EA2B2-10BF-884E-8762-10B8C76B38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63925" y="3460750"/>
            <a:ext cx="5243513" cy="806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Muli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364615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C5803DD-6F71-4F43-8676-686F6A0B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456760"/>
              </p:ext>
            </p:extLst>
          </p:nvPr>
        </p:nvGraphicFramePr>
        <p:xfrm>
          <a:off x="508000" y="1550668"/>
          <a:ext cx="278765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41294811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463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441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35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21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638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16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0867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1816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694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848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1600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827967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F07794-DDE5-1748-AA98-177CF77DDF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5190" y="1354611"/>
            <a:ext cx="8382000" cy="5268914"/>
          </a:xfrm>
        </p:spPr>
        <p:txBody>
          <a:bodyPr>
            <a:normAutofit/>
          </a:bodyPr>
          <a:lstStyle>
            <a:lvl1pPr>
              <a:defRPr lang="en-GB" sz="1800" b="0" i="0" kern="1200" dirty="0">
                <a:solidFill>
                  <a:prstClr val="black"/>
                </a:solidFill>
                <a:latin typeface="OpenDyslexicAlta" pitchFamily="2" charset="77"/>
                <a:ea typeface="OpenDyslexicAlta" pitchFamily="2" charset="77"/>
                <a:cs typeface="OpenDyslexicAlta" pitchFamily="2" charset="7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D0F53D-1FF4-844C-9CFA-9D8546D49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ok cover writ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33CE64-A964-3E46-A3DD-F645847941CD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57134-93E0-C141-B390-3DFCA82BC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22097"/>
              </p:ext>
            </p:extLst>
          </p:nvPr>
        </p:nvGraphicFramePr>
        <p:xfrm>
          <a:off x="508000" y="1600196"/>
          <a:ext cx="111506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Spellings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1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st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2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nd</a:t>
                      </a:r>
                      <a:r>
                        <a:rPr lang="en-GB" b="0" i="0" baseline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3</a:t>
                      </a:r>
                      <a:r>
                        <a:rPr lang="en-GB" b="0" i="0" baseline="3000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rd</a:t>
                      </a:r>
                      <a:r>
                        <a:rPr lang="en-GB" b="0" i="0" dirty="0">
                          <a:latin typeface="OpenDyslexicAlta" pitchFamily="2" charset="77"/>
                          <a:ea typeface="OpenDyslexic" charset="0"/>
                          <a:cs typeface="OpenDyslexic" charset="0"/>
                        </a:rPr>
                        <a:t> Attempt</a:t>
                      </a:r>
                    </a:p>
                  </a:txBody>
                  <a:tcPr>
                    <a:solidFill>
                      <a:srgbClr val="FF7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i="0" dirty="0">
                        <a:latin typeface="OpenDyslexicAlta" pitchFamily="2" charset="77"/>
                        <a:ea typeface="OpenDyslexic" charset="0"/>
                        <a:cs typeface="OpenDyslexic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984592"/>
              </p:ext>
            </p:extLst>
          </p:nvPr>
        </p:nvGraphicFramePr>
        <p:xfrm>
          <a:off x="508000" y="325966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Stage: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Muli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latin typeface="Muli" pitchFamily="2" charset="77"/>
                        </a:rPr>
                        <a:t>List: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6013" y="349716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" y="788047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2545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Muli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42A733-05A7-7244-8430-E2765D4C5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000" y="1995168"/>
            <a:ext cx="2787650" cy="45847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0B6E23-2996-D04A-9DCA-7750F487B5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37CCF-D866-694A-979D-58389EC37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9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uli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F983-7FE9-084E-894E-ADB137A67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186" y="-18580"/>
            <a:ext cx="2296886" cy="13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7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05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A674852C-D813-3D48-B5C5-1BF01FDB3962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uli" pitchFamily="2" charset="77"/>
              </a:defRPr>
            </a:lvl1pPr>
          </a:lstStyle>
          <a:p>
            <a:fld id="{0BC979F2-D4EE-F74A-84BE-71EF83FC24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51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Muli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759675-38B2-4977-A27C-5F3671F58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uli"/>
              </a:rPr>
              <a:t>National Curriculum Teaching Point:  </a:t>
            </a:r>
          </a:p>
          <a:p>
            <a:r>
              <a:rPr lang="en-GB" b="1" dirty="0">
                <a:latin typeface="Muli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inverted commas to punctuate direct speech</a:t>
            </a:r>
            <a:endParaRPr lang="en-GB" b="1" dirty="0">
              <a:latin typeface="Mul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59256C-0C26-462B-A90F-FCF857D6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>Punctuate spoken sentences</a:t>
            </a:r>
            <a:r>
              <a:rPr lang="en-GB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dirty="0">
                <a:effectLst/>
                <a:latin typeface="Muli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effectLst/>
              <a:latin typeface="Mul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AF47F-8F1B-4754-9653-66436CCE8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Stage 3 Punctuation 1.2</a:t>
            </a:r>
          </a:p>
        </p:txBody>
      </p:sp>
    </p:spTree>
    <p:extLst>
      <p:ext uri="{BB962C8B-B14F-4D97-AF65-F5344CB8AC3E}">
        <p14:creationId xmlns:p14="http://schemas.microsoft.com/office/powerpoint/2010/main" val="24035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935E9A-A70B-4040-A1AC-1F5D34837163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7B73F-4071-461E-A70F-28DE7D340B0F}"/>
              </a:ext>
            </a:extLst>
          </p:cNvPr>
          <p:cNvSpPr txBox="1"/>
          <p:nvPr/>
        </p:nvSpPr>
        <p:spPr>
          <a:xfrm>
            <a:off x="1544320" y="664399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Re-write these sentences, punctuating them correctly.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A6C56C-92E2-43D7-BC32-D90151DE6E95}"/>
              </a:ext>
            </a:extLst>
          </p:cNvPr>
          <p:cNvSpPr/>
          <p:nvPr/>
        </p:nvSpPr>
        <p:spPr>
          <a:xfrm>
            <a:off x="833120" y="3654877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Can I have a cheese sandwich please asked </a:t>
            </a:r>
            <a:r>
              <a:rPr lang="en-GB" sz="3600" dirty="0" smtClean="0">
                <a:solidFill>
                  <a:schemeClr val="tx1"/>
                </a:solidFill>
                <a:latin typeface="OpenDyslexicAlta" panose="00000500000000000000" pitchFamily="50" charset="0"/>
              </a:rPr>
              <a:t>James.</a:t>
            </a:r>
            <a:endParaRPr lang="en-GB" sz="36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6EFE5F-2FFB-4583-96F5-3D24E5FFC331}"/>
              </a:ext>
            </a:extLst>
          </p:cNvPr>
          <p:cNvSpPr/>
          <p:nvPr/>
        </p:nvSpPr>
        <p:spPr>
          <a:xfrm>
            <a:off x="833120" y="5123905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Don’t go in there shouted the </a:t>
            </a:r>
            <a:r>
              <a:rPr lang="en-GB" sz="3600" dirty="0" smtClean="0">
                <a:solidFill>
                  <a:schemeClr val="tx1"/>
                </a:solidFill>
                <a:latin typeface="OpenDyslexicAlta" panose="00000500000000000000" pitchFamily="50" charset="0"/>
              </a:rPr>
              <a:t>man.</a:t>
            </a:r>
            <a:endParaRPr lang="en-GB" sz="36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524545-5BED-4C62-963D-9715D6C58534}"/>
              </a:ext>
            </a:extLst>
          </p:cNvPr>
          <p:cNvSpPr/>
          <p:nvPr/>
        </p:nvSpPr>
        <p:spPr>
          <a:xfrm>
            <a:off x="833120" y="2133330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I’m going to ride my bike in the park Chen told his mum.</a:t>
            </a:r>
          </a:p>
        </p:txBody>
      </p:sp>
    </p:spTree>
    <p:extLst>
      <p:ext uri="{BB962C8B-B14F-4D97-AF65-F5344CB8AC3E}">
        <p14:creationId xmlns:p14="http://schemas.microsoft.com/office/powerpoint/2010/main" val="38506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935E9A-A70B-4040-A1AC-1F5D34837163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7B73F-4071-461E-A70F-28DE7D340B0F}"/>
              </a:ext>
            </a:extLst>
          </p:cNvPr>
          <p:cNvSpPr txBox="1"/>
          <p:nvPr/>
        </p:nvSpPr>
        <p:spPr>
          <a:xfrm>
            <a:off x="1544320" y="664399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Re-write these sentences, punctuating them correctly.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A6C56C-92E2-43D7-BC32-D90151DE6E95}"/>
              </a:ext>
            </a:extLst>
          </p:cNvPr>
          <p:cNvSpPr/>
          <p:nvPr/>
        </p:nvSpPr>
        <p:spPr>
          <a:xfrm>
            <a:off x="833120" y="3654877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Can I have a cheese sandwich please</a:t>
            </a:r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?”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 asked </a:t>
            </a:r>
            <a:r>
              <a:rPr lang="en-GB" sz="3600" dirty="0" smtClean="0">
                <a:solidFill>
                  <a:schemeClr val="tx1"/>
                </a:solidFill>
                <a:latin typeface="OpenDyslexicAlta" panose="00000500000000000000" pitchFamily="50" charset="0"/>
              </a:rPr>
              <a:t>James.</a:t>
            </a:r>
            <a:endParaRPr lang="en-GB" sz="36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6EFE5F-2FFB-4583-96F5-3D24E5FFC331}"/>
              </a:ext>
            </a:extLst>
          </p:cNvPr>
          <p:cNvSpPr/>
          <p:nvPr/>
        </p:nvSpPr>
        <p:spPr>
          <a:xfrm>
            <a:off x="833120" y="5123905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Don’t go in there</a:t>
            </a:r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!”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 shouted the </a:t>
            </a:r>
            <a:r>
              <a:rPr lang="en-GB" sz="3600" dirty="0" smtClean="0">
                <a:solidFill>
                  <a:schemeClr val="tx1"/>
                </a:solidFill>
                <a:latin typeface="OpenDyslexicAlta" panose="00000500000000000000" pitchFamily="50" charset="0"/>
              </a:rPr>
              <a:t>man.</a:t>
            </a:r>
            <a:endParaRPr lang="en-GB" sz="3600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524545-5BED-4C62-963D-9715D6C58534}"/>
              </a:ext>
            </a:extLst>
          </p:cNvPr>
          <p:cNvSpPr/>
          <p:nvPr/>
        </p:nvSpPr>
        <p:spPr>
          <a:xfrm>
            <a:off x="833120" y="2133330"/>
            <a:ext cx="10139680" cy="1260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“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I’m going to ride my bike in the park</a:t>
            </a:r>
            <a:r>
              <a:rPr lang="en-GB" sz="3600" dirty="0">
                <a:solidFill>
                  <a:srgbClr val="FF0000"/>
                </a:solidFill>
                <a:latin typeface="OpenDyslexicAlta" panose="00000500000000000000" pitchFamily="50" charset="0"/>
              </a:rPr>
              <a:t>,”</a:t>
            </a:r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 Chen told his mum.</a:t>
            </a:r>
          </a:p>
        </p:txBody>
      </p:sp>
    </p:spTree>
    <p:extLst>
      <p:ext uri="{BB962C8B-B14F-4D97-AF65-F5344CB8AC3E}">
        <p14:creationId xmlns:p14="http://schemas.microsoft.com/office/powerpoint/2010/main" val="31081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03B34-F46D-45D9-82F0-F656A5031B12}"/>
              </a:ext>
            </a:extLst>
          </p:cNvPr>
          <p:cNvSpPr/>
          <p:nvPr/>
        </p:nvSpPr>
        <p:spPr>
          <a:xfrm>
            <a:off x="326711" y="244483"/>
            <a:ext cx="9406569" cy="3468090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E70BA-BE0D-4087-98E6-24FB4A576317}"/>
              </a:ext>
            </a:extLst>
          </p:cNvPr>
          <p:cNvSpPr txBox="1"/>
          <p:nvPr/>
        </p:nvSpPr>
        <p:spPr>
          <a:xfrm>
            <a:off x="326712" y="518949"/>
            <a:ext cx="940656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OpenDyslexicAlta" panose="00000500000000000000" pitchFamily="50" charset="0"/>
              </a:rPr>
              <a:t>Have you noticed some punctuation around the words that are being spoken when we write it as </a:t>
            </a:r>
            <a:r>
              <a:rPr lang="en-GB" sz="2300" dirty="0" smtClean="0">
                <a:latin typeface="OpenDyslexicAlta" panose="00000500000000000000" pitchFamily="50" charset="0"/>
              </a:rPr>
              <a:t>direct </a:t>
            </a:r>
            <a:r>
              <a:rPr lang="en-GB" sz="2300" dirty="0">
                <a:latin typeface="OpenDyslexicAlta" panose="00000500000000000000" pitchFamily="50" charset="0"/>
              </a:rPr>
              <a:t>speech?  </a:t>
            </a:r>
          </a:p>
          <a:p>
            <a:pPr algn="ctr"/>
            <a:endParaRPr lang="en-GB" sz="2300" dirty="0">
              <a:latin typeface="OpenDyslexicAlta" panose="00000500000000000000" pitchFamily="50" charset="0"/>
            </a:endParaRPr>
          </a:p>
          <a:p>
            <a:pPr algn="ctr"/>
            <a:r>
              <a:rPr lang="en-GB" sz="2300" dirty="0">
                <a:latin typeface="OpenDyslexicAlta" panose="00000500000000000000" pitchFamily="50" charset="0"/>
              </a:rPr>
              <a:t>These are called speech marks.  </a:t>
            </a:r>
          </a:p>
          <a:p>
            <a:pPr algn="ctr"/>
            <a:endParaRPr lang="en-GB" sz="2300" dirty="0">
              <a:latin typeface="OpenDyslexicAlta" panose="00000500000000000000" pitchFamily="50" charset="0"/>
            </a:endParaRPr>
          </a:p>
          <a:p>
            <a:pPr algn="ctr"/>
            <a:r>
              <a:rPr lang="en-GB" sz="2300" dirty="0">
                <a:latin typeface="OpenDyslexicAlta" panose="00000500000000000000" pitchFamily="50" charset="0"/>
              </a:rPr>
              <a:t>They show that these are the words that are being spoken.  What other punctuation marks do you notice?</a:t>
            </a:r>
          </a:p>
          <a:p>
            <a:pPr algn="ctr"/>
            <a:endParaRPr lang="en-GB" dirty="0">
              <a:latin typeface="OpenDyslexicAlta" panose="00000500000000000000" pitchFamily="50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DD789C-01B5-4163-A408-BF75451A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968549" y="2450026"/>
            <a:ext cx="1642738" cy="388902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A54C42F-6E8B-4271-AE6C-98938838E5C7}"/>
              </a:ext>
            </a:extLst>
          </p:cNvPr>
          <p:cNvSpPr/>
          <p:nvPr/>
        </p:nvSpPr>
        <p:spPr>
          <a:xfrm>
            <a:off x="4429516" y="3429000"/>
            <a:ext cx="4765039" cy="1648224"/>
          </a:xfrm>
          <a:prstGeom prst="wedgeEllipseCallout">
            <a:avLst>
              <a:gd name="adj1" fmla="val 79372"/>
              <a:gd name="adj2" fmla="val -30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Alta" panose="00000500000000000000" pitchFamily="50" charset="0"/>
              </a:rPr>
              <a:t>If it’s sunny at the weekend, we’ll go to the beach.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8893F-A95F-4AB5-84A9-839DA0D11F9E}"/>
              </a:ext>
            </a:extLst>
          </p:cNvPr>
          <p:cNvSpPr txBox="1"/>
          <p:nvPr/>
        </p:nvSpPr>
        <p:spPr>
          <a:xfrm>
            <a:off x="8047392" y="5554813"/>
            <a:ext cx="306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OpenDyslexicAlta" pitchFamily="2" charset="77"/>
              </a:rPr>
              <a:t>Jamal</a:t>
            </a:r>
          </a:p>
        </p:txBody>
      </p:sp>
      <p:sp>
        <p:nvSpPr>
          <p:cNvPr id="2" name="reported speech">
            <a:extLst>
              <a:ext uri="{FF2B5EF4-FFF2-40B4-BE49-F238E27FC236}">
                <a16:creationId xmlns:a16="http://schemas.microsoft.com/office/drawing/2014/main" id="{36D0A266-765F-4FE1-8A5A-4FA80B64788D}"/>
              </a:ext>
            </a:extLst>
          </p:cNvPr>
          <p:cNvSpPr/>
          <p:nvPr/>
        </p:nvSpPr>
        <p:spPr>
          <a:xfrm>
            <a:off x="4429516" y="4144936"/>
            <a:ext cx="4406260" cy="22447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OpenDyslexicAlta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Jamal said, “If it’s sunny at the weekend, we’ll go to the beach.”</a:t>
            </a:r>
          </a:p>
        </p:txBody>
      </p:sp>
    </p:spTree>
    <p:extLst>
      <p:ext uri="{BB962C8B-B14F-4D97-AF65-F5344CB8AC3E}">
        <p14:creationId xmlns:p14="http://schemas.microsoft.com/office/powerpoint/2010/main" val="14873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326291-9850-401A-AA00-82A1A795D0DD}"/>
              </a:ext>
            </a:extLst>
          </p:cNvPr>
          <p:cNvSpPr/>
          <p:nvPr/>
        </p:nvSpPr>
        <p:spPr>
          <a:xfrm>
            <a:off x="1300481" y="511435"/>
            <a:ext cx="8351520" cy="3414473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3C60C-624B-4E64-8985-75C8FC02FCE8}"/>
              </a:ext>
            </a:extLst>
          </p:cNvPr>
          <p:cNvSpPr txBox="1"/>
          <p:nvPr/>
        </p:nvSpPr>
        <p:spPr>
          <a:xfrm>
            <a:off x="1513841" y="817365"/>
            <a:ext cx="7945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Speech marks only go around the words the person says - the words that would come out of your mouth if you were saying it.</a:t>
            </a:r>
          </a:p>
          <a:p>
            <a:pPr algn="ctr"/>
            <a:endParaRPr lang="en-GB" sz="2800" dirty="0">
              <a:latin typeface="OpenDyslexicAlta" panose="00000500000000000000" pitchFamily="50" charset="0"/>
            </a:endParaRPr>
          </a:p>
          <a:p>
            <a:pPr algn="ctr"/>
            <a:r>
              <a:rPr lang="en-GB" sz="2800" dirty="0">
                <a:latin typeface="OpenDyslexicAlta" panose="00000500000000000000" pitchFamily="50" charset="0"/>
              </a:rPr>
              <a:t>Any punctuation goes </a:t>
            </a:r>
            <a:r>
              <a:rPr lang="en-GB" sz="2800" b="1" dirty="0">
                <a:latin typeface="OpenDyslexicAlta" panose="00000500000000000000" pitchFamily="50" charset="0"/>
              </a:rPr>
              <a:t>inside</a:t>
            </a:r>
            <a:r>
              <a:rPr lang="en-GB" sz="2800" dirty="0">
                <a:latin typeface="OpenDyslexicAlta" panose="00000500000000000000" pitchFamily="50" charset="0"/>
              </a:rPr>
              <a:t> the speech marks.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39AE24-0EA1-49F7-AE13-A4F6C8C51105}"/>
              </a:ext>
            </a:extLst>
          </p:cNvPr>
          <p:cNvSpPr/>
          <p:nvPr/>
        </p:nvSpPr>
        <p:spPr>
          <a:xfrm>
            <a:off x="4551678" y="5319804"/>
            <a:ext cx="7437120" cy="1335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“What’s for dinner?” asked James.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AB497D-88D5-4ADA-BB55-D067662E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7362" y="3925908"/>
            <a:ext cx="1285941" cy="278779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EB141943-F964-4AD3-B3DF-B9E688ED6559}"/>
              </a:ext>
            </a:extLst>
          </p:cNvPr>
          <p:cNvSpPr/>
          <p:nvPr/>
        </p:nvSpPr>
        <p:spPr>
          <a:xfrm>
            <a:off x="1770732" y="3983962"/>
            <a:ext cx="3931920" cy="1335842"/>
          </a:xfrm>
          <a:prstGeom prst="wedgeEllipseCallout">
            <a:avLst>
              <a:gd name="adj1" fmla="val -65278"/>
              <a:gd name="adj2" fmla="val 7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What’s for dinner?</a:t>
            </a:r>
          </a:p>
        </p:txBody>
      </p:sp>
    </p:spTree>
    <p:extLst>
      <p:ext uri="{BB962C8B-B14F-4D97-AF65-F5344CB8AC3E}">
        <p14:creationId xmlns:p14="http://schemas.microsoft.com/office/powerpoint/2010/main" val="23280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57C0E8-B8CE-42BC-9106-ACAC7B49108B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2CA72-5957-49A2-BB73-375DDD426927}"/>
              </a:ext>
            </a:extLst>
          </p:cNvPr>
          <p:cNvSpPr txBox="1"/>
          <p:nvPr/>
        </p:nvSpPr>
        <p:spPr>
          <a:xfrm>
            <a:off x="1513841" y="817365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What other punctuation do you notice?  Where is it?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A406B26-BCF1-41BB-96FF-0CA5C6CF15BA}"/>
              </a:ext>
            </a:extLst>
          </p:cNvPr>
          <p:cNvSpPr/>
          <p:nvPr/>
        </p:nvSpPr>
        <p:spPr>
          <a:xfrm>
            <a:off x="7620000" y="2410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?">
            <a:extLst>
              <a:ext uri="{FF2B5EF4-FFF2-40B4-BE49-F238E27FC236}">
                <a16:creationId xmlns:a16="http://schemas.microsoft.com/office/drawing/2014/main" id="{E2491AC9-DB3F-442A-AC95-839F39F2EF6F}"/>
              </a:ext>
            </a:extLst>
          </p:cNvPr>
          <p:cNvSpPr/>
          <p:nvPr/>
        </p:nvSpPr>
        <p:spPr>
          <a:xfrm>
            <a:off x="8740648" y="1986194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? inside the speech marks.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E8A4DA4-61DF-4AA7-B77F-A94F627C3A2F}"/>
              </a:ext>
            </a:extLst>
          </p:cNvPr>
          <p:cNvSpPr/>
          <p:nvPr/>
        </p:nvSpPr>
        <p:spPr>
          <a:xfrm>
            <a:off x="7620000" y="38930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L">
            <a:extLst>
              <a:ext uri="{FF2B5EF4-FFF2-40B4-BE49-F238E27FC236}">
                <a16:creationId xmlns:a16="http://schemas.microsoft.com/office/drawing/2014/main" id="{EBA115CF-7157-4871-96D9-240C5D3680C5}"/>
              </a:ext>
            </a:extLst>
          </p:cNvPr>
          <p:cNvSpPr/>
          <p:nvPr/>
        </p:nvSpPr>
        <p:spPr>
          <a:xfrm>
            <a:off x="8740648" y="3505333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No capital letter for asked.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3BD5CEB-9103-404C-B6C3-D8D6B1ECBEDF}"/>
              </a:ext>
            </a:extLst>
          </p:cNvPr>
          <p:cNvSpPr/>
          <p:nvPr/>
        </p:nvSpPr>
        <p:spPr>
          <a:xfrm>
            <a:off x="7620000" y="5367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S">
            <a:extLst>
              <a:ext uri="{FF2B5EF4-FFF2-40B4-BE49-F238E27FC236}">
                <a16:creationId xmlns:a16="http://schemas.microsoft.com/office/drawing/2014/main" id="{6FA74400-E66F-41E8-95E1-C2800EC29BF4}"/>
              </a:ext>
            </a:extLst>
          </p:cNvPr>
          <p:cNvSpPr/>
          <p:nvPr/>
        </p:nvSpPr>
        <p:spPr>
          <a:xfrm>
            <a:off x="8740648" y="4980092"/>
            <a:ext cx="3085592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Full stop at the end of the </a:t>
            </a:r>
            <a:r>
              <a:rPr lang="en-GB" sz="2000" b="1" dirty="0">
                <a:solidFill>
                  <a:schemeClr val="tx1"/>
                </a:solidFill>
                <a:latin typeface="OpenDyslexicAlta" panose="00000500000000000000" pitchFamily="50" charset="0"/>
              </a:rPr>
              <a:t>full </a:t>
            </a:r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sentence.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A50BD0-EE3E-4A6C-B9C9-AC14ADC975A4}"/>
              </a:ext>
            </a:extLst>
          </p:cNvPr>
          <p:cNvCxnSpPr>
            <a:cxnSpLocks/>
          </p:cNvCxnSpPr>
          <p:nvPr/>
        </p:nvCxnSpPr>
        <p:spPr>
          <a:xfrm flipV="1">
            <a:off x="428752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ABAC46-7F38-4B3D-B091-4BFDEBA91560}"/>
              </a:ext>
            </a:extLst>
          </p:cNvPr>
          <p:cNvCxnSpPr>
            <a:cxnSpLocks/>
          </p:cNvCxnSpPr>
          <p:nvPr/>
        </p:nvCxnSpPr>
        <p:spPr>
          <a:xfrm flipV="1">
            <a:off x="482600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28FF40-45C6-4B16-AAB0-B2B82E49F7E7}"/>
              </a:ext>
            </a:extLst>
          </p:cNvPr>
          <p:cNvCxnSpPr>
            <a:cxnSpLocks/>
          </p:cNvCxnSpPr>
          <p:nvPr/>
        </p:nvCxnSpPr>
        <p:spPr>
          <a:xfrm flipV="1">
            <a:off x="7162800" y="3460953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5D2831-254E-4CAD-B8A8-DB2E4ED603E4}"/>
              </a:ext>
            </a:extLst>
          </p:cNvPr>
          <p:cNvGrpSpPr/>
          <p:nvPr/>
        </p:nvGrpSpPr>
        <p:grpSpPr>
          <a:xfrm>
            <a:off x="528318" y="2292124"/>
            <a:ext cx="6949442" cy="3948005"/>
            <a:chOff x="528318" y="2292124"/>
            <a:chExt cx="6949442" cy="39480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405883B-4A59-49A6-B3E4-6D72D7F13CEA}"/>
                </a:ext>
              </a:extLst>
            </p:cNvPr>
            <p:cNvSpPr/>
            <p:nvPr/>
          </p:nvSpPr>
          <p:spPr>
            <a:xfrm>
              <a:off x="528318" y="2292124"/>
              <a:ext cx="6949442" cy="9541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OpenDyslexicAlta" panose="00000500000000000000" pitchFamily="50" charset="0"/>
                </a:rPr>
                <a:t>“What’s for dinner?” asked James.</a:t>
              </a:r>
            </a:p>
          </p:txBody>
        </p:sp>
        <p:pic>
          <p:nvPicPr>
            <p:cNvPr id="46" name="Picture 45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C71E2811-E105-474B-BF52-8E656D3C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610" y="4830357"/>
              <a:ext cx="3130711" cy="1409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48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5F4F93-25A7-4180-964C-A0E763AE20D2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05504-EE31-44D8-A21F-6586E37F4F53}"/>
              </a:ext>
            </a:extLst>
          </p:cNvPr>
          <p:cNvSpPr txBox="1"/>
          <p:nvPr/>
        </p:nvSpPr>
        <p:spPr>
          <a:xfrm>
            <a:off x="1513841" y="817365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What other punctuation do you notice?  Where is it?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E9FA99-33D7-46E7-8A36-29BB37577D95}"/>
              </a:ext>
            </a:extLst>
          </p:cNvPr>
          <p:cNvSpPr/>
          <p:nvPr/>
        </p:nvSpPr>
        <p:spPr>
          <a:xfrm>
            <a:off x="7620000" y="2410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mma">
            <a:extLst>
              <a:ext uri="{FF2B5EF4-FFF2-40B4-BE49-F238E27FC236}">
                <a16:creationId xmlns:a16="http://schemas.microsoft.com/office/drawing/2014/main" id="{EEBBE853-C66B-4E6A-A083-3C58444F36A3}"/>
              </a:ext>
            </a:extLst>
          </p:cNvPr>
          <p:cNvSpPr/>
          <p:nvPr/>
        </p:nvSpPr>
        <p:spPr>
          <a:xfrm>
            <a:off x="8740648" y="1986194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Comma inside the speech marks.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EBBC68-3317-47E2-BFE7-8F07E12C4650}"/>
              </a:ext>
            </a:extLst>
          </p:cNvPr>
          <p:cNvCxnSpPr>
            <a:cxnSpLocks/>
          </p:cNvCxnSpPr>
          <p:nvPr/>
        </p:nvCxnSpPr>
        <p:spPr>
          <a:xfrm flipV="1">
            <a:off x="392176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52039B-A158-4A78-9F7C-3D01A6161037}"/>
              </a:ext>
            </a:extLst>
          </p:cNvPr>
          <p:cNvCxnSpPr>
            <a:cxnSpLocks/>
          </p:cNvCxnSpPr>
          <p:nvPr/>
        </p:nvCxnSpPr>
        <p:spPr>
          <a:xfrm flipV="1">
            <a:off x="445008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E0873C-B696-4E9F-9E90-2E5D3E4AA0C9}"/>
              </a:ext>
            </a:extLst>
          </p:cNvPr>
          <p:cNvSpPr/>
          <p:nvPr/>
        </p:nvSpPr>
        <p:spPr>
          <a:xfrm>
            <a:off x="7630160" y="40920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">
            <a:extLst>
              <a:ext uri="{FF2B5EF4-FFF2-40B4-BE49-F238E27FC236}">
                <a16:creationId xmlns:a16="http://schemas.microsoft.com/office/drawing/2014/main" id="{7B3DC342-EA71-4FAA-8349-80D68199D376}"/>
              </a:ext>
            </a:extLst>
          </p:cNvPr>
          <p:cNvSpPr/>
          <p:nvPr/>
        </p:nvSpPr>
        <p:spPr>
          <a:xfrm>
            <a:off x="8750808" y="3667260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No capital letter for yawned.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4FEDF5-A80B-452E-AD51-5C4ACDE7ECD5}"/>
              </a:ext>
            </a:extLst>
          </p:cNvPr>
          <p:cNvSpPr/>
          <p:nvPr/>
        </p:nvSpPr>
        <p:spPr>
          <a:xfrm>
            <a:off x="7620000" y="5773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S">
            <a:extLst>
              <a:ext uri="{FF2B5EF4-FFF2-40B4-BE49-F238E27FC236}">
                <a16:creationId xmlns:a16="http://schemas.microsoft.com/office/drawing/2014/main" id="{8C744A84-8A5C-45ED-A6A8-855E4D75D8EE}"/>
              </a:ext>
            </a:extLst>
          </p:cNvPr>
          <p:cNvSpPr/>
          <p:nvPr/>
        </p:nvSpPr>
        <p:spPr>
          <a:xfrm>
            <a:off x="8740648" y="5348326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Full stop at the end of the sentence.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80EC38-2286-4BA6-A0F3-0703527DFD59}"/>
              </a:ext>
            </a:extLst>
          </p:cNvPr>
          <p:cNvCxnSpPr>
            <a:cxnSpLocks/>
          </p:cNvCxnSpPr>
          <p:nvPr/>
        </p:nvCxnSpPr>
        <p:spPr>
          <a:xfrm flipV="1">
            <a:off x="6695440" y="3408158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140D14-FDB0-4BD5-9E42-B709FABA21A4}"/>
              </a:ext>
            </a:extLst>
          </p:cNvPr>
          <p:cNvGrpSpPr/>
          <p:nvPr/>
        </p:nvGrpSpPr>
        <p:grpSpPr>
          <a:xfrm>
            <a:off x="528318" y="2292124"/>
            <a:ext cx="6949442" cy="4167080"/>
            <a:chOff x="528318" y="2292124"/>
            <a:chExt cx="6949442" cy="4167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055ED80-C92F-46CB-BB9E-C4BEC03333C4}"/>
                </a:ext>
              </a:extLst>
            </p:cNvPr>
            <p:cNvSpPr/>
            <p:nvPr/>
          </p:nvSpPr>
          <p:spPr>
            <a:xfrm>
              <a:off x="528318" y="2292124"/>
              <a:ext cx="6949442" cy="9541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OpenDyslexicAlta" panose="00000500000000000000" pitchFamily="50" charset="0"/>
                </a:rPr>
                <a:t>“Time for bed,” yawned Dad.</a:t>
              </a:r>
            </a:p>
          </p:txBody>
        </p:sp>
        <p:pic>
          <p:nvPicPr>
            <p:cNvPr id="19" name="Picture 18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3D0D0ECB-FDBF-41C4-A2C6-523A0CA7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6280" y="4279943"/>
              <a:ext cx="2667156" cy="217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7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0C1F9C-D819-41B8-A4C3-171F3363FFC1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A72CD-39E0-4AD0-B31D-7D4512978BDD}"/>
              </a:ext>
            </a:extLst>
          </p:cNvPr>
          <p:cNvSpPr txBox="1"/>
          <p:nvPr/>
        </p:nvSpPr>
        <p:spPr>
          <a:xfrm>
            <a:off x="1513841" y="817365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What other punctuation do you notice?  Where is it?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5A3BA3-FDD1-4B5B-B72B-DF667BCC7EC0}"/>
              </a:ext>
            </a:extLst>
          </p:cNvPr>
          <p:cNvSpPr/>
          <p:nvPr/>
        </p:nvSpPr>
        <p:spPr>
          <a:xfrm>
            <a:off x="7620000" y="2410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!">
            <a:extLst>
              <a:ext uri="{FF2B5EF4-FFF2-40B4-BE49-F238E27FC236}">
                <a16:creationId xmlns:a16="http://schemas.microsoft.com/office/drawing/2014/main" id="{90443BF2-9FF8-41C7-BDA3-BF2F283DF8A0}"/>
              </a:ext>
            </a:extLst>
          </p:cNvPr>
          <p:cNvSpPr/>
          <p:nvPr/>
        </p:nvSpPr>
        <p:spPr>
          <a:xfrm>
            <a:off x="8740648" y="1986194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! Inside the speech marks.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BB2D94-B927-4CED-81A1-E1DDBAE5A1CE}"/>
              </a:ext>
            </a:extLst>
          </p:cNvPr>
          <p:cNvSpPr/>
          <p:nvPr/>
        </p:nvSpPr>
        <p:spPr>
          <a:xfrm>
            <a:off x="7620000" y="39655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">
            <a:extLst>
              <a:ext uri="{FF2B5EF4-FFF2-40B4-BE49-F238E27FC236}">
                <a16:creationId xmlns:a16="http://schemas.microsoft.com/office/drawing/2014/main" id="{89623A13-61DF-42C3-B19E-371649CDF509}"/>
              </a:ext>
            </a:extLst>
          </p:cNvPr>
          <p:cNvSpPr/>
          <p:nvPr/>
        </p:nvSpPr>
        <p:spPr>
          <a:xfrm>
            <a:off x="8740648" y="3540788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No capital letter for cheered.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058E9F-FD33-40DF-A7BC-123895B95C94}"/>
              </a:ext>
            </a:extLst>
          </p:cNvPr>
          <p:cNvCxnSpPr>
            <a:cxnSpLocks/>
          </p:cNvCxnSpPr>
          <p:nvPr/>
        </p:nvCxnSpPr>
        <p:spPr>
          <a:xfrm flipV="1">
            <a:off x="258064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9F08729-EA88-4753-886E-5A1E6AB6F8E0}"/>
              </a:ext>
            </a:extLst>
          </p:cNvPr>
          <p:cNvSpPr/>
          <p:nvPr/>
        </p:nvSpPr>
        <p:spPr>
          <a:xfrm>
            <a:off x="7620000" y="5545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S">
            <a:extLst>
              <a:ext uri="{FF2B5EF4-FFF2-40B4-BE49-F238E27FC236}">
                <a16:creationId xmlns:a16="http://schemas.microsoft.com/office/drawing/2014/main" id="{D4A2E797-2343-4E5D-8CE0-615EC4FEDB1A}"/>
              </a:ext>
            </a:extLst>
          </p:cNvPr>
          <p:cNvSpPr/>
          <p:nvPr/>
        </p:nvSpPr>
        <p:spPr>
          <a:xfrm>
            <a:off x="8740647" y="4998720"/>
            <a:ext cx="3085589" cy="1382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Full stop at the end of the </a:t>
            </a:r>
            <a:r>
              <a:rPr lang="en-GB" sz="2000" b="1" dirty="0">
                <a:solidFill>
                  <a:schemeClr val="tx1"/>
                </a:solidFill>
                <a:latin typeface="OpenDyslexicAlta" panose="00000500000000000000" pitchFamily="50" charset="0"/>
              </a:rPr>
              <a:t>full</a:t>
            </a:r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 sentence.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8225CE-6DD5-47E0-93B8-BE5ECD5E04FD}"/>
              </a:ext>
            </a:extLst>
          </p:cNvPr>
          <p:cNvCxnSpPr>
            <a:cxnSpLocks/>
          </p:cNvCxnSpPr>
          <p:nvPr/>
        </p:nvCxnSpPr>
        <p:spPr>
          <a:xfrm flipV="1">
            <a:off x="5476240" y="3429000"/>
            <a:ext cx="0" cy="151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2CC324-6364-4597-B950-7952BEA3894E}"/>
              </a:ext>
            </a:extLst>
          </p:cNvPr>
          <p:cNvGrpSpPr/>
          <p:nvPr/>
        </p:nvGrpSpPr>
        <p:grpSpPr>
          <a:xfrm>
            <a:off x="365765" y="2292124"/>
            <a:ext cx="7111995" cy="4358497"/>
            <a:chOff x="365765" y="2292124"/>
            <a:chExt cx="7111995" cy="435849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378E9AB-9A0A-4772-9EBD-5FF74DF34A95}"/>
                </a:ext>
              </a:extLst>
            </p:cNvPr>
            <p:cNvSpPr/>
            <p:nvPr/>
          </p:nvSpPr>
          <p:spPr>
            <a:xfrm>
              <a:off x="528318" y="2292124"/>
              <a:ext cx="6949442" cy="9541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OpenDyslexicAlta" panose="00000500000000000000" pitchFamily="50" charset="0"/>
                </a:rPr>
                <a:t>“It’s my birthday party today!” cheered Yasmin.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3B9C9C-13C4-4BAF-A904-48B92F491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5" y="4423241"/>
              <a:ext cx="2072636" cy="2227380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973F8A-1C24-4AE5-BE22-15F63640ED1D}"/>
              </a:ext>
            </a:extLst>
          </p:cNvPr>
          <p:cNvCxnSpPr>
            <a:cxnSpLocks/>
          </p:cNvCxnSpPr>
          <p:nvPr/>
        </p:nvCxnSpPr>
        <p:spPr>
          <a:xfrm flipV="1">
            <a:off x="6685280" y="2895629"/>
            <a:ext cx="0" cy="21030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0AE9A0-204E-4366-91F7-7BAC2A1B755D}"/>
              </a:ext>
            </a:extLst>
          </p:cNvPr>
          <p:cNvSpPr/>
          <p:nvPr/>
        </p:nvSpPr>
        <p:spPr>
          <a:xfrm>
            <a:off x="1300481" y="511435"/>
            <a:ext cx="8158480" cy="1260037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OpenDyslexicAlta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AC098-4E8F-4618-A4E3-C604751F0B06}"/>
              </a:ext>
            </a:extLst>
          </p:cNvPr>
          <p:cNvSpPr txBox="1"/>
          <p:nvPr/>
        </p:nvSpPr>
        <p:spPr>
          <a:xfrm>
            <a:off x="1513841" y="817365"/>
            <a:ext cx="794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OpenDyslexicAlta" panose="00000500000000000000" pitchFamily="50" charset="0"/>
              </a:rPr>
              <a:t>What other punctuation do you notice?  Where is it?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D00616-CB81-448D-944E-1C088D9B0E64}"/>
              </a:ext>
            </a:extLst>
          </p:cNvPr>
          <p:cNvSpPr/>
          <p:nvPr/>
        </p:nvSpPr>
        <p:spPr>
          <a:xfrm>
            <a:off x="7620000" y="24109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mma">
            <a:extLst>
              <a:ext uri="{FF2B5EF4-FFF2-40B4-BE49-F238E27FC236}">
                <a16:creationId xmlns:a16="http://schemas.microsoft.com/office/drawing/2014/main" id="{0D029D2F-B884-4400-93F2-BC0352AF9B78}"/>
              </a:ext>
            </a:extLst>
          </p:cNvPr>
          <p:cNvSpPr/>
          <p:nvPr/>
        </p:nvSpPr>
        <p:spPr>
          <a:xfrm>
            <a:off x="8740648" y="1986194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Comma inside the speech marks.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338DE68-2695-42AA-9241-E9AF244CCCFB}"/>
              </a:ext>
            </a:extLst>
          </p:cNvPr>
          <p:cNvSpPr/>
          <p:nvPr/>
        </p:nvSpPr>
        <p:spPr>
          <a:xfrm>
            <a:off x="7620000" y="3999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">
            <a:extLst>
              <a:ext uri="{FF2B5EF4-FFF2-40B4-BE49-F238E27FC236}">
                <a16:creationId xmlns:a16="http://schemas.microsoft.com/office/drawing/2014/main" id="{C0032EE2-065B-4551-81F1-E5AD27BEC467}"/>
              </a:ext>
            </a:extLst>
          </p:cNvPr>
          <p:cNvSpPr/>
          <p:nvPr/>
        </p:nvSpPr>
        <p:spPr>
          <a:xfrm>
            <a:off x="8740648" y="3611770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No capital letter for whispered.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29C86E-14BE-4838-BB24-8F5C42DADE4B}"/>
              </a:ext>
            </a:extLst>
          </p:cNvPr>
          <p:cNvSpPr/>
          <p:nvPr/>
        </p:nvSpPr>
        <p:spPr>
          <a:xfrm>
            <a:off x="7620000" y="57704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S">
            <a:extLst>
              <a:ext uri="{FF2B5EF4-FFF2-40B4-BE49-F238E27FC236}">
                <a16:creationId xmlns:a16="http://schemas.microsoft.com/office/drawing/2014/main" id="{741462CC-35A6-4325-BB25-4ABA5BA0370A}"/>
              </a:ext>
            </a:extLst>
          </p:cNvPr>
          <p:cNvSpPr/>
          <p:nvPr/>
        </p:nvSpPr>
        <p:spPr>
          <a:xfrm>
            <a:off x="8740648" y="5345632"/>
            <a:ext cx="2923034" cy="126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OpenDyslexicAlta" panose="00000500000000000000" pitchFamily="50" charset="0"/>
              </a:rPr>
              <a:t>Full stop at the end of the sentence.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44549B-0FC1-41E4-97D0-4DF65A267DA3}"/>
              </a:ext>
            </a:extLst>
          </p:cNvPr>
          <p:cNvCxnSpPr>
            <a:cxnSpLocks/>
          </p:cNvCxnSpPr>
          <p:nvPr/>
        </p:nvCxnSpPr>
        <p:spPr>
          <a:xfrm flipV="1">
            <a:off x="1676400" y="3246233"/>
            <a:ext cx="0" cy="17931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3103B0-D311-4F02-9762-EF3BB58DCCB5}"/>
              </a:ext>
            </a:extLst>
          </p:cNvPr>
          <p:cNvGrpSpPr/>
          <p:nvPr/>
        </p:nvGrpSpPr>
        <p:grpSpPr>
          <a:xfrm>
            <a:off x="528318" y="2292124"/>
            <a:ext cx="6949442" cy="4282660"/>
            <a:chOff x="528318" y="2292124"/>
            <a:chExt cx="6949442" cy="42826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7DA025-52CF-4A37-B8B2-4426CD9F5B5A}"/>
                </a:ext>
              </a:extLst>
            </p:cNvPr>
            <p:cNvSpPr/>
            <p:nvPr/>
          </p:nvSpPr>
          <p:spPr>
            <a:xfrm>
              <a:off x="528318" y="2292124"/>
              <a:ext cx="6949442" cy="9541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800" dirty="0">
                  <a:solidFill>
                    <a:schemeClr val="tx1"/>
                  </a:solidFill>
                  <a:latin typeface="OpenDyslexicAlta" panose="00000500000000000000" pitchFamily="50" charset="0"/>
                </a:rPr>
                <a:t>“Look up in the tree,” whispered </a:t>
              </a:r>
              <a:r>
                <a:rPr lang="en-GB" sz="2800" dirty="0" smtClean="0">
                  <a:solidFill>
                    <a:schemeClr val="tx1"/>
                  </a:solidFill>
                  <a:latin typeface="OpenDyslexicAlta" panose="00000500000000000000" pitchFamily="50" charset="0"/>
                </a:rPr>
                <a:t>Chen</a:t>
              </a:r>
              <a:r>
                <a:rPr lang="en-GB" sz="2800" dirty="0">
                  <a:solidFill>
                    <a:schemeClr val="tx1"/>
                  </a:solidFill>
                  <a:latin typeface="OpenDyslexicAlta" panose="00000500000000000000" pitchFamily="50" charset="0"/>
                </a:rPr>
                <a:t>.</a:t>
              </a:r>
            </a:p>
          </p:txBody>
        </p:sp>
        <p:pic>
          <p:nvPicPr>
            <p:cNvPr id="23" name="Picture 22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5A5A398A-0066-4874-A05D-1F05FF001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189" y="3766883"/>
              <a:ext cx="2063702" cy="2807901"/>
            </a:xfrm>
            <a:prstGeom prst="rect">
              <a:avLst/>
            </a:prstGeom>
          </p:spPr>
        </p:pic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3C690C-0D4F-4F95-8402-2CDCC22B413F}"/>
              </a:ext>
            </a:extLst>
          </p:cNvPr>
          <p:cNvCxnSpPr>
            <a:cxnSpLocks/>
          </p:cNvCxnSpPr>
          <p:nvPr/>
        </p:nvCxnSpPr>
        <p:spPr>
          <a:xfrm flipV="1">
            <a:off x="5110480" y="2852201"/>
            <a:ext cx="0" cy="21871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EC5AAC-22A5-401C-9C3C-E1A9EB957C4A}"/>
              </a:ext>
            </a:extLst>
          </p:cNvPr>
          <p:cNvCxnSpPr>
            <a:cxnSpLocks/>
          </p:cNvCxnSpPr>
          <p:nvPr/>
        </p:nvCxnSpPr>
        <p:spPr>
          <a:xfrm flipV="1">
            <a:off x="4551680" y="2852201"/>
            <a:ext cx="0" cy="21871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9D72E1-C952-4FC7-87B4-6112CCAC1306}"/>
              </a:ext>
            </a:extLst>
          </p:cNvPr>
          <p:cNvSpPr/>
          <p:nvPr/>
        </p:nvSpPr>
        <p:spPr>
          <a:xfrm>
            <a:off x="1300481" y="511436"/>
            <a:ext cx="8371840" cy="1805044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3323C-B8F9-4788-88FB-3BB139EB3EE9}"/>
              </a:ext>
            </a:extLst>
          </p:cNvPr>
          <p:cNvSpPr txBox="1"/>
          <p:nvPr/>
        </p:nvSpPr>
        <p:spPr>
          <a:xfrm>
            <a:off x="1503680" y="444462"/>
            <a:ext cx="8168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OpenDyslexicAlta" panose="00000500000000000000" pitchFamily="50" charset="0"/>
            </a:endParaRPr>
          </a:p>
          <a:p>
            <a:pPr algn="ctr"/>
            <a:r>
              <a:rPr lang="en-GB" sz="2800" dirty="0">
                <a:latin typeface="OpenDyslexicAlta" panose="00000500000000000000" pitchFamily="50" charset="0"/>
              </a:rPr>
              <a:t>Add these punctuation marks into the sentences.  Think carefully about where they need to go.</a:t>
            </a:r>
          </a:p>
          <a:p>
            <a:pPr algn="ctr"/>
            <a:endParaRPr lang="en-GB" dirty="0">
              <a:latin typeface="OpenDyslexicAlta" panose="00000500000000000000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102D55-89B5-4540-92D8-34C2B6F51FA5}"/>
              </a:ext>
            </a:extLst>
          </p:cNvPr>
          <p:cNvSpPr/>
          <p:nvPr/>
        </p:nvSpPr>
        <p:spPr>
          <a:xfrm>
            <a:off x="1076959" y="2794667"/>
            <a:ext cx="670560" cy="60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90AE97-E221-481B-AF0B-95FEB6B12E2A}"/>
              </a:ext>
            </a:extLst>
          </p:cNvPr>
          <p:cNvSpPr/>
          <p:nvPr/>
        </p:nvSpPr>
        <p:spPr>
          <a:xfrm>
            <a:off x="9311641" y="2794939"/>
            <a:ext cx="721360" cy="60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,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6EF23B-25DB-4033-B9C2-815096DEA79B}"/>
              </a:ext>
            </a:extLst>
          </p:cNvPr>
          <p:cNvSpPr/>
          <p:nvPr/>
        </p:nvSpPr>
        <p:spPr>
          <a:xfrm>
            <a:off x="5374640" y="2824480"/>
            <a:ext cx="721360" cy="574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0D848-2364-4536-B2FF-FEB18E6327FE}"/>
              </a:ext>
            </a:extLst>
          </p:cNvPr>
          <p:cNvSpPr txBox="1"/>
          <p:nvPr/>
        </p:nvSpPr>
        <p:spPr>
          <a:xfrm>
            <a:off x="345440" y="4261186"/>
            <a:ext cx="1150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“I’d like pasta for tea         ” thought Eve.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4228A-8B2E-48BE-B352-46DB6A244C18}"/>
              </a:ext>
            </a:extLst>
          </p:cNvPr>
          <p:cNvSpPr txBox="1"/>
          <p:nvPr/>
        </p:nvSpPr>
        <p:spPr>
          <a:xfrm>
            <a:off x="345440" y="5100772"/>
            <a:ext cx="1150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“Catch the ball        ” called Ahmed.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1BBEA-6B3F-4106-B508-0725173B3524}"/>
              </a:ext>
            </a:extLst>
          </p:cNvPr>
          <p:cNvSpPr txBox="1"/>
          <p:nvPr/>
        </p:nvSpPr>
        <p:spPr>
          <a:xfrm>
            <a:off x="345440" y="5915677"/>
            <a:ext cx="1150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“What would you like to do at the weekend, Ruth       ” asked Grandma.</a:t>
            </a:r>
          </a:p>
        </p:txBody>
      </p:sp>
    </p:spTree>
    <p:extLst>
      <p:ext uri="{BB962C8B-B14F-4D97-AF65-F5344CB8AC3E}">
        <p14:creationId xmlns:p14="http://schemas.microsoft.com/office/powerpoint/2010/main" val="27709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45339 0.2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9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2138 0.3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55924 0.44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9D72E1-C952-4FC7-87B4-6112CCAC1306}"/>
              </a:ext>
            </a:extLst>
          </p:cNvPr>
          <p:cNvSpPr/>
          <p:nvPr/>
        </p:nvSpPr>
        <p:spPr>
          <a:xfrm>
            <a:off x="1300481" y="511436"/>
            <a:ext cx="8371840" cy="1805044"/>
          </a:xfrm>
          <a:prstGeom prst="roundRect">
            <a:avLst/>
          </a:prstGeom>
          <a:noFill/>
          <a:ln w="38100"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3323C-B8F9-4788-88FB-3BB139EB3EE9}"/>
              </a:ext>
            </a:extLst>
          </p:cNvPr>
          <p:cNvSpPr txBox="1"/>
          <p:nvPr/>
        </p:nvSpPr>
        <p:spPr>
          <a:xfrm>
            <a:off x="1503680" y="444462"/>
            <a:ext cx="8168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OpenDyslexicAlta" panose="00000500000000000000" pitchFamily="50" charset="0"/>
            </a:endParaRPr>
          </a:p>
          <a:p>
            <a:pPr algn="ctr"/>
            <a:r>
              <a:rPr lang="en-GB" sz="2800" dirty="0">
                <a:latin typeface="OpenDyslexicAlta" panose="00000500000000000000" pitchFamily="50" charset="0"/>
              </a:rPr>
              <a:t>Add these punctuation marks into the sentences.  Think carefully about where they need to go.</a:t>
            </a:r>
          </a:p>
          <a:p>
            <a:pPr algn="ctr"/>
            <a:endParaRPr lang="en-GB" dirty="0">
              <a:latin typeface="OpenDyslexicAlta" panose="00000500000000000000" pitchFamily="50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102D55-89B5-4540-92D8-34C2B6F51FA5}"/>
              </a:ext>
            </a:extLst>
          </p:cNvPr>
          <p:cNvSpPr/>
          <p:nvPr/>
        </p:nvSpPr>
        <p:spPr>
          <a:xfrm>
            <a:off x="1076959" y="2794667"/>
            <a:ext cx="670560" cy="60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90AE97-E221-481B-AF0B-95FEB6B12E2A}"/>
              </a:ext>
            </a:extLst>
          </p:cNvPr>
          <p:cNvSpPr/>
          <p:nvPr/>
        </p:nvSpPr>
        <p:spPr>
          <a:xfrm>
            <a:off x="9311641" y="2794939"/>
            <a:ext cx="721360" cy="60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,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6EF23B-25DB-4033-B9C2-815096DEA79B}"/>
              </a:ext>
            </a:extLst>
          </p:cNvPr>
          <p:cNvSpPr/>
          <p:nvPr/>
        </p:nvSpPr>
        <p:spPr>
          <a:xfrm>
            <a:off x="5374640" y="2824480"/>
            <a:ext cx="721360" cy="574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OpenDyslexicAlta" panose="00000500000000000000" pitchFamily="50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0D848-2364-4536-B2FF-FEB18E6327FE}"/>
              </a:ext>
            </a:extLst>
          </p:cNvPr>
          <p:cNvSpPr txBox="1"/>
          <p:nvPr/>
        </p:nvSpPr>
        <p:spPr>
          <a:xfrm>
            <a:off x="345440" y="4261186"/>
            <a:ext cx="1150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“How many children are having packed lunch today        ”  Mr Edwards asked.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4228A-8B2E-48BE-B352-46DB6A244C18}"/>
              </a:ext>
            </a:extLst>
          </p:cNvPr>
          <p:cNvSpPr txBox="1"/>
          <p:nvPr/>
        </p:nvSpPr>
        <p:spPr>
          <a:xfrm>
            <a:off x="345440" y="5100772"/>
            <a:ext cx="1150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“Sixteen children are having packed lunch today        ” said Mr Edwards.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1BBEA-6B3F-4106-B508-0725173B3524}"/>
              </a:ext>
            </a:extLst>
          </p:cNvPr>
          <p:cNvSpPr txBox="1"/>
          <p:nvPr/>
        </p:nvSpPr>
        <p:spPr>
          <a:xfrm>
            <a:off x="345440" y="5915677"/>
            <a:ext cx="1150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DyslexicAlta" pitchFamily="2" charset="77"/>
              </a:rPr>
              <a:t>“You forgot your lunch        ” Mr Edwards shouted.</a:t>
            </a:r>
          </a:p>
        </p:txBody>
      </p:sp>
    </p:spTree>
    <p:extLst>
      <p:ext uri="{BB962C8B-B14F-4D97-AF65-F5344CB8AC3E}">
        <p14:creationId xmlns:p14="http://schemas.microsoft.com/office/powerpoint/2010/main" val="39989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57252 0.2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2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8 L -0.13672 0.3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11836 0.432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edshed theme">
  <a:themeElements>
    <a:clrScheme name="Spelling She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C33"/>
      </a:accent1>
      <a:accent2>
        <a:srgbClr val="209CEE"/>
      </a:accent2>
      <a:accent3>
        <a:srgbClr val="3273DC"/>
      </a:accent3>
      <a:accent4>
        <a:srgbClr val="48C774"/>
      </a:accent4>
      <a:accent5>
        <a:srgbClr val="FF3860"/>
      </a:accent5>
      <a:accent6>
        <a:srgbClr val="B5B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dshed theme" id="{B3FA6AC0-DFFF-4C29-B618-F0623823A7D5}" vid="{9695D27B-BF62-4032-B5AD-425CD739B4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edshed theme</Template>
  <TotalTime>2967</TotalTime>
  <Words>512</Words>
  <Application>Microsoft Office PowerPoint</Application>
  <PresentationFormat>Widescreen</PresentationFormat>
  <Paragraphs>65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OpenDyslexicAlta</vt:lpstr>
      <vt:lpstr>OpenDyslexic</vt:lpstr>
      <vt:lpstr>Calibri</vt:lpstr>
      <vt:lpstr>Times New Roman</vt:lpstr>
      <vt:lpstr>Open Sans</vt:lpstr>
      <vt:lpstr>Muli</vt:lpstr>
      <vt:lpstr>Arial</vt:lpstr>
      <vt:lpstr>edshed theme</vt:lpstr>
      <vt:lpstr> Punctuate spoken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Samantha Horsley</cp:lastModifiedBy>
  <cp:revision>245</cp:revision>
  <dcterms:created xsi:type="dcterms:W3CDTF">2020-05-04T22:11:17Z</dcterms:created>
  <dcterms:modified xsi:type="dcterms:W3CDTF">2021-01-21T19:45:11Z</dcterms:modified>
</cp:coreProperties>
</file>