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6D5654-4766-403E-966D-0CA6BB2DA9F0}" type="datetimeFigureOut">
              <a:rPr lang="en-GB" smtClean="0">
                <a:solidFill>
                  <a:prstClr val="black">
                    <a:tint val="75000"/>
                  </a:prstClr>
                </a:solidFill>
              </a:rPr>
              <a:pPr/>
              <a:t>19/04/2020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C4CEEB-C795-43B7-B944-AE4C035764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49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6D5654-4766-403E-966D-0CA6BB2DA9F0}" type="datetimeFigureOut">
              <a:rPr lang="en-GB" smtClean="0">
                <a:solidFill>
                  <a:prstClr val="black">
                    <a:tint val="75000"/>
                  </a:prstClr>
                </a:solidFill>
              </a:rPr>
              <a:pPr/>
              <a:t>19/04/2020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C4CEEB-C795-43B7-B944-AE4C035764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430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6D5654-4766-403E-966D-0CA6BB2DA9F0}" type="datetimeFigureOut">
              <a:rPr lang="en-GB" smtClean="0">
                <a:solidFill>
                  <a:prstClr val="black">
                    <a:tint val="75000"/>
                  </a:prstClr>
                </a:solidFill>
              </a:rPr>
              <a:pPr/>
              <a:t>19/04/2020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C4CEEB-C795-43B7-B944-AE4C035764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7373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6D5654-4766-403E-966D-0CA6BB2DA9F0}" type="datetimeFigureOut">
              <a:rPr lang="en-GB" smtClean="0">
                <a:solidFill>
                  <a:prstClr val="black">
                    <a:tint val="75000"/>
                  </a:prstClr>
                </a:solidFill>
              </a:rPr>
              <a:pPr/>
              <a:t>19/04/2020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C4CEEB-C795-43B7-B944-AE4C035764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8020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6D5654-4766-403E-966D-0CA6BB2DA9F0}" type="datetimeFigureOut">
              <a:rPr lang="en-GB" smtClean="0">
                <a:solidFill>
                  <a:prstClr val="black">
                    <a:tint val="75000"/>
                  </a:prstClr>
                </a:solidFill>
              </a:rPr>
              <a:pPr/>
              <a:t>19/04/2020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C4CEEB-C795-43B7-B944-AE4C035764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6332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6D5654-4766-403E-966D-0CA6BB2DA9F0}" type="datetimeFigureOut">
              <a:rPr lang="en-GB" smtClean="0">
                <a:solidFill>
                  <a:prstClr val="black">
                    <a:tint val="75000"/>
                  </a:prstClr>
                </a:solidFill>
              </a:rPr>
              <a:pPr/>
              <a:t>19/04/2020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C4CEEB-C795-43B7-B944-AE4C035764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8389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6D5654-4766-403E-966D-0CA6BB2DA9F0}" type="datetimeFigureOut">
              <a:rPr lang="en-GB" smtClean="0">
                <a:solidFill>
                  <a:prstClr val="black">
                    <a:tint val="75000"/>
                  </a:prstClr>
                </a:solidFill>
              </a:rPr>
              <a:pPr/>
              <a:t>19/04/2020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C4CEEB-C795-43B7-B944-AE4C035764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9447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6D5654-4766-403E-966D-0CA6BB2DA9F0}" type="datetimeFigureOut">
              <a:rPr lang="en-GB" smtClean="0">
                <a:solidFill>
                  <a:prstClr val="black">
                    <a:tint val="75000"/>
                  </a:prstClr>
                </a:solidFill>
              </a:rPr>
              <a:pPr/>
              <a:t>19/04/2020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C4CEEB-C795-43B7-B944-AE4C035764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167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D5654-4766-403E-966D-0CA6BB2DA9F0}" type="datetimeFigureOut">
              <a:rPr lang="en-GB" smtClean="0">
                <a:solidFill>
                  <a:prstClr val="black">
                    <a:tint val="75000"/>
                  </a:prstClr>
                </a:solidFill>
              </a:rPr>
              <a:pPr/>
              <a:t>19/04/2020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C4CEEB-C795-43B7-B944-AE4C035764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8075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D5654-4766-403E-966D-0CA6BB2DA9F0}" type="datetimeFigureOut">
              <a:rPr lang="en-GB" smtClean="0">
                <a:solidFill>
                  <a:prstClr val="black">
                    <a:tint val="75000"/>
                  </a:prstClr>
                </a:solidFill>
              </a:rPr>
              <a:pPr/>
              <a:t>19/04/2020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C4CEEB-C795-43B7-B944-AE4C035764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9774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D5654-4766-403E-966D-0CA6BB2DA9F0}" type="datetimeFigureOut">
              <a:rPr lang="en-GB" smtClean="0">
                <a:solidFill>
                  <a:prstClr val="black">
                    <a:tint val="75000"/>
                  </a:prstClr>
                </a:solidFill>
              </a:rPr>
              <a:pPr/>
              <a:t>19/04/2020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C4CEEB-C795-43B7-B944-AE4C035764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3778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5654-4766-403E-966D-0CA6BB2DA9F0}" type="datetimeFigureOut">
              <a:rPr lang="en-GB" smtClean="0">
                <a:solidFill>
                  <a:prstClr val="black">
                    <a:tint val="75000"/>
                  </a:prstClr>
                </a:solidFill>
              </a:rPr>
              <a:pPr/>
              <a:t>19/04/2020</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4CEEB-C795-43B7-B944-AE4C035764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14756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92702"/>
            <a:ext cx="7772400" cy="1470025"/>
          </a:xfrm>
        </p:spPr>
        <p:txBody>
          <a:bodyPr>
            <a:normAutofit/>
          </a:bodyPr>
          <a:lstStyle/>
          <a:p>
            <a:r>
              <a:rPr lang="en-GB" sz="7200" b="1" i="1" dirty="0" smtClean="0">
                <a:latin typeface="Britannic Bold" pitchFamily="34" charset="0"/>
              </a:rPr>
              <a:t>The Pyramids</a:t>
            </a:r>
            <a:endParaRPr lang="en-GB" sz="7200" b="1" i="1" dirty="0">
              <a:latin typeface="Britannic Bold"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9" y="2348880"/>
            <a:ext cx="4758139" cy="1728192"/>
          </a:xfrm>
          <a:prstGeom prst="rect">
            <a:avLst/>
          </a:prstGeom>
        </p:spPr>
      </p:pic>
      <p:sp>
        <p:nvSpPr>
          <p:cNvPr id="5" name="TextBox 4"/>
          <p:cNvSpPr txBox="1"/>
          <p:nvPr/>
        </p:nvSpPr>
        <p:spPr>
          <a:xfrm>
            <a:off x="2987826" y="5102638"/>
            <a:ext cx="5760640" cy="646331"/>
          </a:xfrm>
          <a:prstGeom prst="rect">
            <a:avLst/>
          </a:prstGeom>
          <a:noFill/>
        </p:spPr>
        <p:txBody>
          <a:bodyPr wrap="square" rtlCol="0">
            <a:spAutoFit/>
          </a:bodyPr>
          <a:lstStyle/>
          <a:p>
            <a:r>
              <a:rPr lang="en-GB" sz="3600" i="1" dirty="0">
                <a:solidFill>
                  <a:prstClr val="black"/>
                </a:solidFill>
                <a:latin typeface="Comic Sans MS" pitchFamily="66" charset="0"/>
              </a:rPr>
              <a:t>A guide by King Khufu. </a:t>
            </a:r>
            <a:endParaRPr lang="en-GB" sz="3600" i="1" dirty="0">
              <a:solidFill>
                <a:prstClr val="black"/>
              </a:solidFill>
              <a:latin typeface="Comic Sans MS" pitchFamily="66"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5" y="3815517"/>
            <a:ext cx="1759730" cy="2574230"/>
          </a:xfrm>
          <a:prstGeom prst="rect">
            <a:avLst/>
          </a:prstGeom>
        </p:spPr>
      </p:pic>
    </p:spTree>
    <p:extLst>
      <p:ext uri="{BB962C8B-B14F-4D97-AF65-F5344CB8AC3E}">
        <p14:creationId xmlns:p14="http://schemas.microsoft.com/office/powerpoint/2010/main" val="25093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40153" y="1844827"/>
            <a:ext cx="2987122" cy="4369727"/>
          </a:xfrm>
        </p:spPr>
      </p:pic>
      <p:sp>
        <p:nvSpPr>
          <p:cNvPr id="6" name="TextBox 5"/>
          <p:cNvSpPr txBox="1"/>
          <p:nvPr/>
        </p:nvSpPr>
        <p:spPr>
          <a:xfrm>
            <a:off x="827584" y="908726"/>
            <a:ext cx="5616624" cy="1323439"/>
          </a:xfrm>
          <a:prstGeom prst="rect">
            <a:avLst/>
          </a:prstGeom>
          <a:noFill/>
        </p:spPr>
        <p:txBody>
          <a:bodyPr wrap="square" rtlCol="0">
            <a:spAutoFit/>
          </a:bodyPr>
          <a:lstStyle/>
          <a:p>
            <a:r>
              <a:rPr lang="en-GB" sz="2000" dirty="0">
                <a:solidFill>
                  <a:prstClr val="black"/>
                </a:solidFill>
                <a:latin typeface="Comic Sans MS" pitchFamily="66" charset="0"/>
              </a:rPr>
              <a:t>Eventually, we stopped building pyramids because they were just too easy for robbers to spot! Now, </a:t>
            </a:r>
            <a:r>
              <a:rPr lang="en-GB" sz="2000" dirty="0">
                <a:solidFill>
                  <a:prstClr val="black"/>
                </a:solidFill>
                <a:latin typeface="Comic Sans MS" pitchFamily="66" charset="0"/>
              </a:rPr>
              <a:t>s</a:t>
            </a:r>
            <a:r>
              <a:rPr lang="en-GB" sz="2000" dirty="0">
                <a:solidFill>
                  <a:prstClr val="black"/>
                </a:solidFill>
                <a:latin typeface="Comic Sans MS" pitchFamily="66" charset="0"/>
              </a:rPr>
              <a:t>ee if you can remember the answers to some of these questions…</a:t>
            </a:r>
            <a:endParaRPr lang="en-GB" sz="2000" dirty="0">
              <a:solidFill>
                <a:prstClr val="black"/>
              </a:solidFill>
              <a:latin typeface="Comic Sans MS" pitchFamily="66" charset="0"/>
            </a:endParaRPr>
          </a:p>
        </p:txBody>
      </p:sp>
      <p:sp>
        <p:nvSpPr>
          <p:cNvPr id="7" name="TextBox 6"/>
          <p:cNvSpPr txBox="1"/>
          <p:nvPr/>
        </p:nvSpPr>
        <p:spPr>
          <a:xfrm>
            <a:off x="539553" y="2420888"/>
            <a:ext cx="4248472" cy="369332"/>
          </a:xfrm>
          <a:prstGeom prst="rect">
            <a:avLst/>
          </a:prstGeom>
          <a:noFill/>
        </p:spPr>
        <p:txBody>
          <a:bodyPr wrap="square" rtlCol="0">
            <a:spAutoFit/>
          </a:bodyPr>
          <a:lstStyle/>
          <a:p>
            <a:r>
              <a:rPr lang="en-GB" b="1" dirty="0">
                <a:solidFill>
                  <a:srgbClr val="FF0000"/>
                </a:solidFill>
                <a:latin typeface="Comic Sans MS" pitchFamily="66" charset="0"/>
              </a:rPr>
              <a:t>Why were the pyramids built?</a:t>
            </a:r>
            <a:endParaRPr lang="en-GB" b="1" dirty="0">
              <a:solidFill>
                <a:srgbClr val="FF0000"/>
              </a:solidFill>
              <a:latin typeface="Comic Sans MS" pitchFamily="66" charset="0"/>
            </a:endParaRPr>
          </a:p>
        </p:txBody>
      </p:sp>
      <p:sp>
        <p:nvSpPr>
          <p:cNvPr id="8" name="TextBox 7"/>
          <p:cNvSpPr txBox="1"/>
          <p:nvPr/>
        </p:nvSpPr>
        <p:spPr>
          <a:xfrm>
            <a:off x="2674195" y="3140971"/>
            <a:ext cx="3780420" cy="646331"/>
          </a:xfrm>
          <a:prstGeom prst="rect">
            <a:avLst/>
          </a:prstGeom>
          <a:noFill/>
        </p:spPr>
        <p:txBody>
          <a:bodyPr wrap="square" rtlCol="0">
            <a:spAutoFit/>
          </a:bodyPr>
          <a:lstStyle/>
          <a:p>
            <a:r>
              <a:rPr lang="en-GB" b="1" i="1" dirty="0">
                <a:solidFill>
                  <a:prstClr val="black"/>
                </a:solidFill>
                <a:latin typeface="Comic Sans MS" pitchFamily="66" charset="0"/>
              </a:rPr>
              <a:t>Where were the pyramids built?</a:t>
            </a:r>
            <a:endParaRPr lang="en-GB" b="1" i="1" dirty="0">
              <a:solidFill>
                <a:prstClr val="black"/>
              </a:solidFill>
              <a:latin typeface="Comic Sans MS" pitchFamily="66" charset="0"/>
            </a:endParaRPr>
          </a:p>
        </p:txBody>
      </p:sp>
      <p:sp>
        <p:nvSpPr>
          <p:cNvPr id="9" name="TextBox 8"/>
          <p:cNvSpPr txBox="1"/>
          <p:nvPr/>
        </p:nvSpPr>
        <p:spPr>
          <a:xfrm>
            <a:off x="539553" y="4077075"/>
            <a:ext cx="4464496" cy="646331"/>
          </a:xfrm>
          <a:prstGeom prst="rect">
            <a:avLst/>
          </a:prstGeom>
          <a:noFill/>
        </p:spPr>
        <p:txBody>
          <a:bodyPr wrap="square" rtlCol="0">
            <a:spAutoFit/>
          </a:bodyPr>
          <a:lstStyle/>
          <a:p>
            <a:r>
              <a:rPr lang="en-GB" b="1" dirty="0">
                <a:solidFill>
                  <a:srgbClr val="F79646">
                    <a:lumMod val="75000"/>
                  </a:srgbClr>
                </a:solidFill>
                <a:latin typeface="Comic Sans MS" pitchFamily="66" charset="0"/>
              </a:rPr>
              <a:t>How many people could work on a pyramid?</a:t>
            </a:r>
            <a:endParaRPr lang="en-GB" b="1" dirty="0">
              <a:solidFill>
                <a:srgbClr val="F79646">
                  <a:lumMod val="75000"/>
                </a:srgbClr>
              </a:solidFill>
              <a:latin typeface="Comic Sans MS" pitchFamily="66" charset="0"/>
            </a:endParaRPr>
          </a:p>
        </p:txBody>
      </p:sp>
      <p:sp>
        <p:nvSpPr>
          <p:cNvPr id="10" name="TextBox 9"/>
          <p:cNvSpPr txBox="1"/>
          <p:nvPr/>
        </p:nvSpPr>
        <p:spPr>
          <a:xfrm>
            <a:off x="2663788" y="4941171"/>
            <a:ext cx="3348372" cy="646331"/>
          </a:xfrm>
          <a:prstGeom prst="rect">
            <a:avLst/>
          </a:prstGeom>
          <a:noFill/>
        </p:spPr>
        <p:txBody>
          <a:bodyPr wrap="square" rtlCol="0">
            <a:spAutoFit/>
          </a:bodyPr>
          <a:lstStyle/>
          <a:p>
            <a:r>
              <a:rPr lang="en-GB" b="1" i="1" dirty="0">
                <a:solidFill>
                  <a:srgbClr val="FFC000"/>
                </a:solidFill>
                <a:latin typeface="Comic Sans MS" pitchFamily="66" charset="0"/>
              </a:rPr>
              <a:t>What is the most famous pyramid?</a:t>
            </a:r>
            <a:endParaRPr lang="en-GB" b="1" i="1" dirty="0">
              <a:solidFill>
                <a:srgbClr val="FFC000"/>
              </a:solidFill>
              <a:latin typeface="Comic Sans MS" pitchFamily="66" charset="0"/>
            </a:endParaRPr>
          </a:p>
        </p:txBody>
      </p:sp>
      <p:sp>
        <p:nvSpPr>
          <p:cNvPr id="11" name="TextBox 10"/>
          <p:cNvSpPr txBox="1"/>
          <p:nvPr/>
        </p:nvSpPr>
        <p:spPr>
          <a:xfrm>
            <a:off x="683570" y="5843210"/>
            <a:ext cx="3880837" cy="369332"/>
          </a:xfrm>
          <a:prstGeom prst="rect">
            <a:avLst/>
          </a:prstGeom>
          <a:noFill/>
        </p:spPr>
        <p:txBody>
          <a:bodyPr wrap="square" rtlCol="0">
            <a:spAutoFit/>
          </a:bodyPr>
          <a:lstStyle/>
          <a:p>
            <a:r>
              <a:rPr lang="en-GB" b="1" i="1" dirty="0">
                <a:solidFill>
                  <a:srgbClr val="F79646">
                    <a:lumMod val="50000"/>
                  </a:srgbClr>
                </a:solidFill>
                <a:latin typeface="Comic Sans MS" pitchFamily="66" charset="0"/>
              </a:rPr>
              <a:t>What was inside the pyramids?</a:t>
            </a:r>
            <a:endParaRPr lang="en-GB" b="1" i="1" dirty="0">
              <a:solidFill>
                <a:srgbClr val="F79646">
                  <a:lumMod val="50000"/>
                </a:srgbClr>
              </a:solidFill>
              <a:latin typeface="Comic Sans MS" pitchFamily="66" charset="0"/>
            </a:endParaRPr>
          </a:p>
        </p:txBody>
      </p:sp>
    </p:spTree>
    <p:extLst>
      <p:ext uri="{BB962C8B-B14F-4D97-AF65-F5344CB8AC3E}">
        <p14:creationId xmlns:p14="http://schemas.microsoft.com/office/powerpoint/2010/main" val="899860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60648"/>
            <a:ext cx="7772400" cy="1470025"/>
          </a:xfrm>
        </p:spPr>
        <p:txBody>
          <a:bodyPr>
            <a:normAutofit fontScale="90000"/>
          </a:bodyPr>
          <a:lstStyle/>
          <a:p>
            <a:r>
              <a:rPr lang="en-GB" dirty="0" smtClean="0"/>
              <a:t>Just a reminder – a newspaper article should look something like this </a:t>
            </a:r>
            <a:endParaRPr lang="en-GB" dirty="0"/>
          </a:p>
        </p:txBody>
      </p:sp>
      <p:cxnSp>
        <p:nvCxnSpPr>
          <p:cNvPr id="5" name="Straight Arrow Connector 4"/>
          <p:cNvCxnSpPr/>
          <p:nvPr/>
        </p:nvCxnSpPr>
        <p:spPr>
          <a:xfrm>
            <a:off x="5220072" y="1556792"/>
            <a:ext cx="0"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204864"/>
            <a:ext cx="3024336" cy="449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516216" y="1988840"/>
            <a:ext cx="2592288" cy="3970318"/>
          </a:xfrm>
          <a:prstGeom prst="rect">
            <a:avLst/>
          </a:prstGeom>
          <a:noFill/>
          <a:ln>
            <a:solidFill>
              <a:schemeClr val="tx2">
                <a:lumMod val="60000"/>
                <a:lumOff val="40000"/>
              </a:schemeClr>
            </a:solidFill>
          </a:ln>
        </p:spPr>
        <p:txBody>
          <a:bodyPr wrap="square" rtlCol="0">
            <a:spAutoFit/>
          </a:bodyPr>
          <a:lstStyle/>
          <a:p>
            <a:r>
              <a:rPr lang="en-GB" u="sng" dirty="0">
                <a:solidFill>
                  <a:prstClr val="black"/>
                </a:solidFill>
              </a:rPr>
              <a:t>Key Features </a:t>
            </a:r>
          </a:p>
          <a:p>
            <a:endParaRPr lang="en-GB" dirty="0">
              <a:solidFill>
                <a:prstClr val="black"/>
              </a:solidFill>
            </a:endParaRPr>
          </a:p>
          <a:p>
            <a:r>
              <a:rPr lang="en-GB" dirty="0">
                <a:solidFill>
                  <a:prstClr val="black"/>
                </a:solidFill>
              </a:rPr>
              <a:t>Name of Newspaper</a:t>
            </a:r>
          </a:p>
          <a:p>
            <a:r>
              <a:rPr lang="en-GB" dirty="0">
                <a:solidFill>
                  <a:prstClr val="black"/>
                </a:solidFill>
              </a:rPr>
              <a:t>Title for article (BOLD)</a:t>
            </a:r>
          </a:p>
          <a:p>
            <a:r>
              <a:rPr lang="en-GB" dirty="0">
                <a:solidFill>
                  <a:prstClr val="black"/>
                </a:solidFill>
              </a:rPr>
              <a:t>Written in columns</a:t>
            </a:r>
          </a:p>
          <a:p>
            <a:r>
              <a:rPr lang="en-GB" dirty="0">
                <a:solidFill>
                  <a:prstClr val="black"/>
                </a:solidFill>
              </a:rPr>
              <a:t>The 5 </a:t>
            </a:r>
            <a:r>
              <a:rPr lang="en-GB" dirty="0" err="1">
                <a:solidFill>
                  <a:prstClr val="black"/>
                </a:solidFill>
              </a:rPr>
              <a:t>Ws</a:t>
            </a:r>
            <a:r>
              <a:rPr lang="en-GB" dirty="0">
                <a:solidFill>
                  <a:prstClr val="black"/>
                </a:solidFill>
              </a:rPr>
              <a:t> – what, where, when, who, why</a:t>
            </a:r>
          </a:p>
          <a:p>
            <a:r>
              <a:rPr lang="en-GB" dirty="0">
                <a:solidFill>
                  <a:prstClr val="black"/>
                </a:solidFill>
              </a:rPr>
              <a:t>Picture</a:t>
            </a:r>
          </a:p>
          <a:p>
            <a:r>
              <a:rPr lang="en-GB" dirty="0">
                <a:solidFill>
                  <a:prstClr val="black"/>
                </a:solidFill>
              </a:rPr>
              <a:t>Caption for picture</a:t>
            </a:r>
          </a:p>
          <a:p>
            <a:r>
              <a:rPr lang="en-GB" dirty="0">
                <a:solidFill>
                  <a:prstClr val="black"/>
                </a:solidFill>
              </a:rPr>
              <a:t>Quote </a:t>
            </a:r>
          </a:p>
          <a:p>
            <a:r>
              <a:rPr lang="en-GB" dirty="0">
                <a:solidFill>
                  <a:prstClr val="black"/>
                </a:solidFill>
              </a:rPr>
              <a:t>Factual information</a:t>
            </a:r>
          </a:p>
          <a:p>
            <a:r>
              <a:rPr lang="en-GB" dirty="0">
                <a:solidFill>
                  <a:prstClr val="black"/>
                </a:solidFill>
              </a:rPr>
              <a:t>Written in past tense</a:t>
            </a:r>
          </a:p>
          <a:p>
            <a:r>
              <a:rPr lang="en-GB" dirty="0">
                <a:solidFill>
                  <a:prstClr val="black"/>
                </a:solidFill>
              </a:rPr>
              <a:t>Technical Vocabulary</a:t>
            </a:r>
          </a:p>
          <a:p>
            <a:endParaRPr lang="en-GB" dirty="0">
              <a:solidFill>
                <a:prstClr val="black"/>
              </a:solidFill>
            </a:endParaRPr>
          </a:p>
        </p:txBody>
      </p:sp>
    </p:spTree>
    <p:extLst>
      <p:ext uri="{BB962C8B-B14F-4D97-AF65-F5344CB8AC3E}">
        <p14:creationId xmlns:p14="http://schemas.microsoft.com/office/powerpoint/2010/main" val="3403792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16217" y="3189169"/>
            <a:ext cx="1890074" cy="2764904"/>
          </a:xfrm>
        </p:spPr>
      </p:pic>
      <p:sp>
        <p:nvSpPr>
          <p:cNvPr id="8" name="TextBox 7"/>
          <p:cNvSpPr txBox="1"/>
          <p:nvPr/>
        </p:nvSpPr>
        <p:spPr>
          <a:xfrm>
            <a:off x="755576" y="980731"/>
            <a:ext cx="4968552" cy="6678751"/>
          </a:xfrm>
          <a:prstGeom prst="rect">
            <a:avLst/>
          </a:prstGeom>
          <a:noFill/>
        </p:spPr>
        <p:txBody>
          <a:bodyPr wrap="square" rtlCol="0">
            <a:spAutoFit/>
          </a:bodyPr>
          <a:lstStyle/>
          <a:p>
            <a:r>
              <a:rPr lang="en-GB" sz="2800" i="1" dirty="0">
                <a:solidFill>
                  <a:prstClr val="black"/>
                </a:solidFill>
                <a:latin typeface="Comic Sans MS" pitchFamily="66" charset="0"/>
              </a:rPr>
              <a:t>I am Pharaoh Khufu. Welcome to my guide to the Pyramids.</a:t>
            </a:r>
          </a:p>
          <a:p>
            <a:endParaRPr lang="en-GB" sz="2800" i="1" dirty="0">
              <a:solidFill>
                <a:prstClr val="black"/>
              </a:solidFill>
              <a:latin typeface="Comic Sans MS" pitchFamily="66" charset="0"/>
            </a:endParaRPr>
          </a:p>
          <a:p>
            <a:r>
              <a:rPr lang="en-GB" sz="2800" i="1" dirty="0">
                <a:solidFill>
                  <a:prstClr val="black"/>
                </a:solidFill>
                <a:latin typeface="Comic Sans MS" pitchFamily="66" charset="0"/>
              </a:rPr>
              <a:t>I have my very own pyramid in Giza, don’t you know?</a:t>
            </a:r>
          </a:p>
          <a:p>
            <a:endParaRPr lang="en-GB" sz="2800" i="1" dirty="0">
              <a:solidFill>
                <a:prstClr val="black"/>
              </a:solidFill>
              <a:latin typeface="Comic Sans MS" pitchFamily="66" charset="0"/>
            </a:endParaRPr>
          </a:p>
          <a:p>
            <a:r>
              <a:rPr lang="en-GB" sz="2800" i="1" dirty="0">
                <a:solidFill>
                  <a:prstClr val="black"/>
                </a:solidFill>
                <a:latin typeface="Comic Sans MS" pitchFamily="66" charset="0"/>
              </a:rPr>
              <a:t>The pyramids are more than 4500 years old, and are protected by the mighty Sphinx. They were built during the time of The Old Kingdom.</a:t>
            </a:r>
          </a:p>
          <a:p>
            <a:endParaRPr lang="en-GB" sz="2800" i="1" dirty="0">
              <a:solidFill>
                <a:prstClr val="black"/>
              </a:solidFill>
              <a:latin typeface="Comic Sans MS" pitchFamily="66" charset="0"/>
            </a:endParaRPr>
          </a:p>
          <a:p>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1849506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horzBrick">
          <a:fgClr>
            <a:schemeClr val="accent6">
              <a:lumMod val="75000"/>
            </a:schemeClr>
          </a:fgClr>
          <a:bgClr>
            <a:srgbClr val="FFFF66"/>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latin typeface="Britannic Bold" pitchFamily="34" charset="0"/>
              </a:rPr>
              <a:t>The Tombs of the Kings</a:t>
            </a:r>
            <a:endParaRPr lang="en-GB" b="1" i="1" dirty="0">
              <a:latin typeface="Britannic Bold"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GB" sz="2800" dirty="0" smtClean="0">
                <a:latin typeface="Comic Sans MS" pitchFamily="66" charset="0"/>
              </a:rPr>
              <a:t>Pyramids were built to house the mummies of the Pharaohs, and our families. </a:t>
            </a:r>
          </a:p>
          <a:p>
            <a:pPr marL="0" indent="0">
              <a:buNone/>
            </a:pPr>
            <a:endParaRPr lang="en-GB" sz="2800" b="1" dirty="0" smtClean="0"/>
          </a:p>
          <a:p>
            <a:pPr marL="0" indent="0">
              <a:buNone/>
            </a:pPr>
            <a:endParaRPr lang="en-GB" sz="2800" b="1" dirty="0"/>
          </a:p>
          <a:p>
            <a:pPr marL="0" indent="0">
              <a:buNone/>
            </a:pPr>
            <a:endParaRPr lang="en-GB" sz="2800" b="1" dirty="0" smtClean="0"/>
          </a:p>
          <a:p>
            <a:pPr marL="0" indent="0">
              <a:buNone/>
            </a:pPr>
            <a:r>
              <a:rPr lang="en-GB" sz="2800" dirty="0" smtClean="0">
                <a:latin typeface="Comic Sans MS" pitchFamily="66" charset="0"/>
              </a:rPr>
              <a:t>We Egyptians thought that the Pharaoh could live forever if his body was mummified, and the perfect thing to protect his body and all the things he would need in the afterlife was a pyramid!</a:t>
            </a:r>
            <a:endParaRPr lang="en-GB" sz="2800" dirty="0">
              <a:latin typeface="Comic Sans MS"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2564905"/>
            <a:ext cx="2520280" cy="1296144"/>
          </a:xfrm>
          <a:prstGeom prst="rect">
            <a:avLst/>
          </a:prstGeom>
        </p:spPr>
      </p:pic>
    </p:spTree>
    <p:extLst>
      <p:ext uri="{BB962C8B-B14F-4D97-AF65-F5344CB8AC3E}">
        <p14:creationId xmlns:p14="http://schemas.microsoft.com/office/powerpoint/2010/main" val="1897345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latin typeface="Britannic Bold" pitchFamily="34" charset="0"/>
              </a:rPr>
              <a:t>Who built the pyramids?</a:t>
            </a:r>
            <a:endParaRPr lang="en-GB" b="1" i="1" dirty="0">
              <a:latin typeface="Britannic Bold"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28187" y="1988840"/>
            <a:ext cx="1968971" cy="2880320"/>
          </a:xfrm>
        </p:spPr>
      </p:pic>
      <p:sp>
        <p:nvSpPr>
          <p:cNvPr id="6" name="Content Placeholder 2"/>
          <p:cNvSpPr txBox="1">
            <a:spLocks/>
          </p:cNvSpPr>
          <p:nvPr/>
        </p:nvSpPr>
        <p:spPr>
          <a:xfrm>
            <a:off x="251520" y="1556794"/>
            <a:ext cx="4038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i="1" dirty="0" smtClean="0">
                <a:solidFill>
                  <a:prstClr val="black"/>
                </a:solidFill>
                <a:latin typeface="Comic Sans MS" pitchFamily="66" charset="0"/>
              </a:rPr>
              <a:t>Farmers</a:t>
            </a:r>
          </a:p>
          <a:p>
            <a:r>
              <a:rPr lang="en-GB" i="1" dirty="0" smtClean="0">
                <a:solidFill>
                  <a:prstClr val="black"/>
                </a:solidFill>
                <a:latin typeface="Comic Sans MS" pitchFamily="66" charset="0"/>
              </a:rPr>
              <a:t>Stonemasons</a:t>
            </a:r>
          </a:p>
          <a:p>
            <a:r>
              <a:rPr lang="en-GB" i="1" dirty="0" smtClean="0">
                <a:solidFill>
                  <a:prstClr val="black"/>
                </a:solidFill>
                <a:latin typeface="Comic Sans MS" pitchFamily="66" charset="0"/>
              </a:rPr>
              <a:t>Carpenters</a:t>
            </a:r>
          </a:p>
          <a:p>
            <a:r>
              <a:rPr lang="en-GB" i="1" dirty="0" smtClean="0">
                <a:solidFill>
                  <a:prstClr val="black"/>
                </a:solidFill>
                <a:latin typeface="Comic Sans MS" pitchFamily="66" charset="0"/>
              </a:rPr>
              <a:t>Labourers</a:t>
            </a:r>
          </a:p>
          <a:p>
            <a:r>
              <a:rPr lang="en-GB" i="1" dirty="0" smtClean="0">
                <a:solidFill>
                  <a:prstClr val="black"/>
                </a:solidFill>
                <a:latin typeface="Comic Sans MS" pitchFamily="66" charset="0"/>
              </a:rPr>
              <a:t>Surveyors</a:t>
            </a:r>
          </a:p>
          <a:p>
            <a:endParaRPr lang="en-GB" dirty="0">
              <a:solidFill>
                <a:prstClr val="black"/>
              </a:solidFill>
            </a:endParaRPr>
          </a:p>
          <a:p>
            <a:pPr marL="0" indent="0">
              <a:buFont typeface="Arial" pitchFamily="34" charset="0"/>
              <a:buNone/>
            </a:pPr>
            <a:endParaRPr lang="en-GB" dirty="0" smtClean="0">
              <a:solidFill>
                <a:prstClr val="black"/>
              </a:solidFill>
            </a:endParaRPr>
          </a:p>
          <a:p>
            <a:endParaRPr lang="en-GB" dirty="0">
              <a:solidFill>
                <a:prstClr val="black"/>
              </a:solidFill>
            </a:endParaRPr>
          </a:p>
        </p:txBody>
      </p:sp>
      <p:sp>
        <p:nvSpPr>
          <p:cNvPr id="7" name="TextBox 6"/>
          <p:cNvSpPr txBox="1"/>
          <p:nvPr/>
        </p:nvSpPr>
        <p:spPr>
          <a:xfrm>
            <a:off x="539553" y="5157197"/>
            <a:ext cx="6408712" cy="1200329"/>
          </a:xfrm>
          <a:prstGeom prst="rect">
            <a:avLst/>
          </a:prstGeom>
          <a:noFill/>
        </p:spPr>
        <p:txBody>
          <a:bodyPr wrap="square" rtlCol="0">
            <a:spAutoFit/>
          </a:bodyPr>
          <a:lstStyle/>
          <a:p>
            <a:r>
              <a:rPr lang="en-GB" sz="2400" dirty="0">
                <a:solidFill>
                  <a:prstClr val="black"/>
                </a:solidFill>
                <a:latin typeface="Comic Sans MS" pitchFamily="66" charset="0"/>
              </a:rPr>
              <a:t>It could take as many as 4000 men to build ONE pyramid! But don’t worry, we paid them with housing, food, and clothing. </a:t>
            </a:r>
            <a:endParaRPr lang="en-GB" sz="2400" dirty="0">
              <a:solidFill>
                <a:prstClr val="black"/>
              </a:solidFill>
              <a:latin typeface="Comic Sans MS" pitchFamily="66" charset="0"/>
            </a:endParaRPr>
          </a:p>
        </p:txBody>
      </p:sp>
    </p:spTree>
    <p:extLst>
      <p:ext uri="{BB962C8B-B14F-4D97-AF65-F5344CB8AC3E}">
        <p14:creationId xmlns:p14="http://schemas.microsoft.com/office/powerpoint/2010/main" val="2074846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latin typeface="Britannic Bold" pitchFamily="34" charset="0"/>
              </a:rPr>
              <a:t>Where were the pyramids built?</a:t>
            </a:r>
            <a:endParaRPr lang="en-GB" b="1" i="1" dirty="0">
              <a:latin typeface="Britannic Bold" pitchFamily="34"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itchFamily="66" charset="0"/>
              </a:rPr>
              <a:t>We chose to build most of the pyramids on the Western side of the River Nile. The dry desert heat there stopped our bodies and our lovely loot from rotting away. </a:t>
            </a:r>
            <a:endParaRPr lang="en-GB" dirty="0">
              <a:latin typeface="Comic Sans MS" pitchFamily="66" charset="0"/>
            </a:endParaRPr>
          </a:p>
        </p:txBody>
      </p:sp>
      <p:pic>
        <p:nvPicPr>
          <p:cNvPr id="2050" name="Picture 2" descr="http://t2.gstatic.com/images?q=tbn:ANd9GcQH6WMSxRUxH6ThOx6n1tD3y_pknRvcCTjCKkZLrfoEPYYoks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594" y="4005064"/>
            <a:ext cx="3816424" cy="237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60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horzBrick">
          <a:fgClr>
            <a:schemeClr val="accent6">
              <a:lumMod val="75000"/>
            </a:schemeClr>
          </a:fgClr>
          <a:bgClr>
            <a:srgbClr val="FFFF66"/>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latin typeface="Britannic Bold" pitchFamily="34" charset="0"/>
              </a:rPr>
              <a:t>How were the pyramids built?</a:t>
            </a:r>
            <a:endParaRPr lang="en-GB" b="1" i="1" dirty="0">
              <a:latin typeface="Britannic Bold" pitchFamily="34" charset="0"/>
            </a:endParaRPr>
          </a:p>
        </p:txBody>
      </p:sp>
      <p:sp>
        <p:nvSpPr>
          <p:cNvPr id="3" name="Content Placeholder 2"/>
          <p:cNvSpPr>
            <a:spLocks noGrp="1"/>
          </p:cNvSpPr>
          <p:nvPr>
            <p:ph idx="1"/>
          </p:nvPr>
        </p:nvSpPr>
        <p:spPr/>
        <p:txBody>
          <a:bodyPr>
            <a:normAutofit fontScale="92500" lnSpcReduction="10000"/>
          </a:bodyPr>
          <a:lstStyle/>
          <a:p>
            <a:pPr marL="514350" indent="-514350">
              <a:buAutoNum type="arabicParenR"/>
            </a:pPr>
            <a:r>
              <a:rPr lang="en-GB" sz="2800" dirty="0" smtClean="0"/>
              <a:t>The workers cut the stone blocks and dragged them into place. Some pyramids required 2 million blocks, which were carried by boats on the Nile!</a:t>
            </a:r>
          </a:p>
          <a:p>
            <a:pPr marL="514350" indent="-514350">
              <a:buAutoNum type="arabicParenR"/>
            </a:pPr>
            <a:r>
              <a:rPr lang="en-GB" sz="2800" dirty="0" smtClean="0"/>
              <a:t>The blocks were pulled up a steep ramp onto the pyramid using wooden sledges.</a:t>
            </a:r>
          </a:p>
          <a:p>
            <a:pPr marL="514350" indent="-514350">
              <a:buAutoNum type="arabicParenR"/>
            </a:pPr>
            <a:r>
              <a:rPr lang="en-GB" sz="2800" dirty="0" smtClean="0"/>
              <a:t>Years and years of hard work passed, and the final stone was placed on the top.</a:t>
            </a:r>
          </a:p>
          <a:p>
            <a:pPr marL="514350" indent="-514350">
              <a:buAutoNum type="arabicParenR"/>
            </a:pPr>
            <a:r>
              <a:rPr lang="en-GB" sz="2800" dirty="0" smtClean="0"/>
              <a:t>The pyramid was then made smooth and shiny. </a:t>
            </a:r>
          </a:p>
          <a:p>
            <a:pPr marL="514350" indent="-514350">
              <a:buAutoNum type="arabicParenR"/>
            </a:pPr>
            <a:r>
              <a:rPr lang="en-GB" sz="2800" dirty="0"/>
              <a:t> </a:t>
            </a:r>
            <a:r>
              <a:rPr lang="en-GB" sz="2800" dirty="0" smtClean="0"/>
              <a:t>The burial chambers and passages were dug out last. Sometimes, we included booby traps to keep out pesky thieves. </a:t>
            </a:r>
            <a:endParaRPr lang="en-GB" sz="2800" dirty="0"/>
          </a:p>
        </p:txBody>
      </p:sp>
    </p:spTree>
    <p:extLst>
      <p:ext uri="{BB962C8B-B14F-4D97-AF65-F5344CB8AC3E}">
        <p14:creationId xmlns:p14="http://schemas.microsoft.com/office/powerpoint/2010/main" val="2020417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33000">
              <a:srgbClr val="FF7A00"/>
            </a:gs>
            <a:gs pos="57000">
              <a:srgbClr val="FF0300"/>
            </a:gs>
            <a:gs pos="9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latin typeface="Britannic Bold" pitchFamily="34" charset="0"/>
              </a:rPr>
              <a:t>The Pyramids at Giza</a:t>
            </a:r>
            <a:endParaRPr lang="en-GB" b="1" i="1" dirty="0">
              <a:latin typeface="Britannic Bold"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5" y="1916832"/>
            <a:ext cx="2411990" cy="3528392"/>
          </a:xfrm>
        </p:spPr>
      </p:pic>
      <p:sp>
        <p:nvSpPr>
          <p:cNvPr id="5" name="TextBox 4"/>
          <p:cNvSpPr txBox="1"/>
          <p:nvPr/>
        </p:nvSpPr>
        <p:spPr>
          <a:xfrm>
            <a:off x="3635896" y="1844824"/>
            <a:ext cx="5328592" cy="3416320"/>
          </a:xfrm>
          <a:prstGeom prst="rect">
            <a:avLst/>
          </a:prstGeom>
          <a:noFill/>
        </p:spPr>
        <p:txBody>
          <a:bodyPr wrap="square" rtlCol="0">
            <a:spAutoFit/>
          </a:bodyPr>
          <a:lstStyle/>
          <a:p>
            <a:r>
              <a:rPr lang="en-GB" sz="2400" dirty="0">
                <a:solidFill>
                  <a:prstClr val="black"/>
                </a:solidFill>
                <a:latin typeface="Comic Sans MS" pitchFamily="66" charset="0"/>
              </a:rPr>
              <a:t>The pyramids at Giza were built for 3 Pharaohs and their families. </a:t>
            </a:r>
          </a:p>
          <a:p>
            <a:endParaRPr lang="en-GB" sz="2400" dirty="0">
              <a:solidFill>
                <a:prstClr val="black"/>
              </a:solidFill>
              <a:latin typeface="Comic Sans MS" pitchFamily="66" charset="0"/>
            </a:endParaRPr>
          </a:p>
          <a:p>
            <a:r>
              <a:rPr lang="en-GB" sz="2400" dirty="0">
                <a:solidFill>
                  <a:prstClr val="black"/>
                </a:solidFill>
                <a:latin typeface="Comic Sans MS" pitchFamily="66" charset="0"/>
              </a:rPr>
              <a:t>These were –</a:t>
            </a:r>
          </a:p>
          <a:p>
            <a:endParaRPr lang="en-GB" sz="2400" dirty="0">
              <a:solidFill>
                <a:prstClr val="black"/>
              </a:solidFill>
              <a:latin typeface="Comic Sans MS" pitchFamily="66" charset="0"/>
            </a:endParaRPr>
          </a:p>
          <a:p>
            <a:pPr marL="285750" indent="-285750">
              <a:buFont typeface="Arial" charset="0"/>
              <a:buChar char="•"/>
            </a:pPr>
            <a:r>
              <a:rPr lang="en-GB" sz="2400" dirty="0" err="1">
                <a:solidFill>
                  <a:prstClr val="black"/>
                </a:solidFill>
                <a:latin typeface="Comic Sans MS" pitchFamily="66" charset="0"/>
              </a:rPr>
              <a:t>Khafre</a:t>
            </a:r>
            <a:endParaRPr lang="en-GB" sz="2400" dirty="0">
              <a:solidFill>
                <a:prstClr val="black"/>
              </a:solidFill>
              <a:latin typeface="Comic Sans MS" pitchFamily="66" charset="0"/>
            </a:endParaRPr>
          </a:p>
          <a:p>
            <a:pPr marL="285750" indent="-285750">
              <a:buFont typeface="Arial" charset="0"/>
              <a:buChar char="•"/>
            </a:pPr>
            <a:r>
              <a:rPr lang="en-GB" sz="2400" dirty="0" err="1">
                <a:solidFill>
                  <a:prstClr val="black"/>
                </a:solidFill>
                <a:latin typeface="Comic Sans MS" pitchFamily="66" charset="0"/>
              </a:rPr>
              <a:t>Menkaure</a:t>
            </a:r>
            <a:endParaRPr lang="en-GB" sz="2400" dirty="0">
              <a:solidFill>
                <a:prstClr val="black"/>
              </a:solidFill>
              <a:latin typeface="Comic Sans MS" pitchFamily="66" charset="0"/>
            </a:endParaRPr>
          </a:p>
          <a:p>
            <a:pPr marL="285750" indent="-285750">
              <a:buFont typeface="Arial" charset="0"/>
              <a:buChar char="•"/>
            </a:pPr>
            <a:r>
              <a:rPr lang="en-GB" sz="2400" b="1" i="1" dirty="0">
                <a:solidFill>
                  <a:prstClr val="black"/>
                </a:solidFill>
                <a:latin typeface="Comic Sans MS" pitchFamily="66" charset="0"/>
              </a:rPr>
              <a:t>(the most wonderful, magnificent and mighty) </a:t>
            </a:r>
            <a:r>
              <a:rPr lang="en-GB" sz="2400" dirty="0">
                <a:solidFill>
                  <a:prstClr val="black"/>
                </a:solidFill>
                <a:latin typeface="Comic Sans MS" pitchFamily="66" charset="0"/>
              </a:rPr>
              <a:t>Khufu</a:t>
            </a:r>
          </a:p>
        </p:txBody>
      </p:sp>
    </p:spTree>
    <p:extLst>
      <p:ext uri="{BB962C8B-B14F-4D97-AF65-F5344CB8AC3E}">
        <p14:creationId xmlns:p14="http://schemas.microsoft.com/office/powerpoint/2010/main" val="3171442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latin typeface="Britannic Bold" pitchFamily="34" charset="0"/>
              </a:rPr>
              <a:t>The Giza Plateau</a:t>
            </a:r>
            <a:endParaRPr lang="en-GB" b="1" i="1" dirty="0">
              <a:latin typeface="Britannic Bold"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20275" y="3645024"/>
            <a:ext cx="1840849" cy="2692896"/>
          </a:xfrm>
        </p:spPr>
      </p:pic>
      <p:sp>
        <p:nvSpPr>
          <p:cNvPr id="5" name="TextBox 4"/>
          <p:cNvSpPr txBox="1"/>
          <p:nvPr/>
        </p:nvSpPr>
        <p:spPr>
          <a:xfrm>
            <a:off x="899593" y="1772816"/>
            <a:ext cx="5904656" cy="2308324"/>
          </a:xfrm>
          <a:prstGeom prst="rect">
            <a:avLst/>
          </a:prstGeom>
          <a:noFill/>
        </p:spPr>
        <p:txBody>
          <a:bodyPr wrap="square" rtlCol="0">
            <a:spAutoFit/>
          </a:bodyPr>
          <a:lstStyle/>
          <a:p>
            <a:r>
              <a:rPr lang="en-GB" sz="2400" dirty="0">
                <a:solidFill>
                  <a:prstClr val="black"/>
                </a:solidFill>
                <a:latin typeface="Comic Sans MS" pitchFamily="66" charset="0"/>
              </a:rPr>
              <a:t>The most famous pyramid is The Great Pyramid. </a:t>
            </a:r>
          </a:p>
          <a:p>
            <a:endParaRPr lang="en-GB" sz="2400" dirty="0">
              <a:solidFill>
                <a:prstClr val="black"/>
              </a:solidFill>
              <a:latin typeface="Comic Sans MS" pitchFamily="66" charset="0"/>
            </a:endParaRPr>
          </a:p>
          <a:p>
            <a:r>
              <a:rPr lang="en-GB" sz="2400" dirty="0">
                <a:solidFill>
                  <a:prstClr val="black"/>
                </a:solidFill>
                <a:latin typeface="Comic Sans MS" pitchFamily="66" charset="0"/>
              </a:rPr>
              <a:t>It is 140 metres high, which is about the same as almost 15 double decker buses lined up in a row. Pretty big, huh?</a:t>
            </a:r>
            <a:endParaRPr lang="en-GB" sz="2400" dirty="0">
              <a:solidFill>
                <a:prstClr val="black"/>
              </a:solidFill>
              <a:latin typeface="Comic Sans MS" pitchFamily="66"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2276873"/>
            <a:ext cx="1478556" cy="760214"/>
          </a:xfrm>
          <a:prstGeom prst="rect">
            <a:avLst/>
          </a:prstGeom>
        </p:spPr>
      </p:pic>
      <p:sp>
        <p:nvSpPr>
          <p:cNvPr id="8" name="TextBox 7"/>
          <p:cNvSpPr txBox="1"/>
          <p:nvPr/>
        </p:nvSpPr>
        <p:spPr>
          <a:xfrm>
            <a:off x="933129" y="4423668"/>
            <a:ext cx="5544616" cy="1200329"/>
          </a:xfrm>
          <a:prstGeom prst="rect">
            <a:avLst/>
          </a:prstGeom>
          <a:noFill/>
        </p:spPr>
        <p:txBody>
          <a:bodyPr wrap="square" rtlCol="0">
            <a:spAutoFit/>
          </a:bodyPr>
          <a:lstStyle/>
          <a:p>
            <a:r>
              <a:rPr lang="en-GB" sz="2400" dirty="0">
                <a:solidFill>
                  <a:prstClr val="black"/>
                </a:solidFill>
                <a:latin typeface="Comic Sans MS" pitchFamily="66" charset="0"/>
              </a:rPr>
              <a:t>The Great Pyramid took 20 years to build, and inside it is the body of Pharaoh Khufu, (me!).</a:t>
            </a:r>
            <a:endParaRPr lang="en-GB" sz="2400" dirty="0">
              <a:solidFill>
                <a:prstClr val="black"/>
              </a:solidFill>
              <a:latin typeface="Comic Sans MS" pitchFamily="66" charset="0"/>
            </a:endParaRPr>
          </a:p>
        </p:txBody>
      </p:sp>
    </p:spTree>
    <p:extLst>
      <p:ext uri="{BB962C8B-B14F-4D97-AF65-F5344CB8AC3E}">
        <p14:creationId xmlns:p14="http://schemas.microsoft.com/office/powerpoint/2010/main" val="935883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GB" b="1" i="1" dirty="0" smtClean="0">
                <a:latin typeface="Britannic Bold" pitchFamily="34" charset="0"/>
              </a:rPr>
              <a:t>What the pyramids tell you!</a:t>
            </a:r>
            <a:endParaRPr lang="en-GB" b="1" i="1" dirty="0">
              <a:latin typeface="Britannic Bol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1628801"/>
            <a:ext cx="2736304" cy="178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0" y="1631274"/>
            <a:ext cx="3816424" cy="1200329"/>
          </a:xfrm>
          <a:prstGeom prst="rect">
            <a:avLst/>
          </a:prstGeom>
          <a:noFill/>
        </p:spPr>
        <p:txBody>
          <a:bodyPr wrap="square" rtlCol="0">
            <a:spAutoFit/>
          </a:bodyPr>
          <a:lstStyle/>
          <a:p>
            <a:r>
              <a:rPr lang="en-GB" dirty="0">
                <a:solidFill>
                  <a:prstClr val="black"/>
                </a:solidFill>
                <a:latin typeface="Comic Sans MS" pitchFamily="66" charset="0"/>
              </a:rPr>
              <a:t>From looking at the treasures and objects found in pyramids, historians have learned a lot about us Egyptians.</a:t>
            </a:r>
            <a:endParaRPr lang="en-GB" dirty="0">
              <a:solidFill>
                <a:prstClr val="black"/>
              </a:solidFill>
              <a:latin typeface="Comic Sans MS" pitchFamily="66" charset="0"/>
            </a:endParaRPr>
          </a:p>
        </p:txBody>
      </p:sp>
      <p:sp>
        <p:nvSpPr>
          <p:cNvPr id="5" name="TextBox 4"/>
          <p:cNvSpPr txBox="1"/>
          <p:nvPr/>
        </p:nvSpPr>
        <p:spPr>
          <a:xfrm>
            <a:off x="958460" y="4014195"/>
            <a:ext cx="3404409" cy="1200329"/>
          </a:xfrm>
          <a:prstGeom prst="rect">
            <a:avLst/>
          </a:prstGeom>
          <a:noFill/>
        </p:spPr>
        <p:txBody>
          <a:bodyPr wrap="square" rtlCol="0">
            <a:spAutoFit/>
          </a:bodyPr>
          <a:lstStyle/>
          <a:p>
            <a:r>
              <a:rPr lang="en-GB" dirty="0">
                <a:solidFill>
                  <a:prstClr val="black"/>
                </a:solidFill>
                <a:latin typeface="Comic Sans MS" pitchFamily="66" charset="0"/>
              </a:rPr>
              <a:t>The hieroglyphics on the walls have also told historians about how Egyptians liked to live.</a:t>
            </a:r>
            <a:endParaRPr lang="en-GB" dirty="0">
              <a:solidFill>
                <a:prstClr val="black"/>
              </a:solidFill>
              <a:latin typeface="Comic Sans MS" pitchFamily="66" charset="0"/>
            </a:endParaRPr>
          </a:p>
        </p:txBody>
      </p:sp>
      <p:pic>
        <p:nvPicPr>
          <p:cNvPr id="3076" name="Picture 4" descr="http://www.google.co.uk/url?source=imglanding&amp;ct=img&amp;q=http://www2.odn.ne.jp/~cic04500/khuhu.jpg&amp;sa=X&amp;ei=zgD2UJjcGevL0AWj6YGQCw&amp;ved=0CAsQ8wc&amp;usg=AFQjCNEUUKqaLSJkobSkoeeWUjJdmI0zT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244" y="3651951"/>
            <a:ext cx="2094917" cy="1583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71604" y="5687212"/>
            <a:ext cx="7416823" cy="707886"/>
          </a:xfrm>
          <a:prstGeom prst="rect">
            <a:avLst/>
          </a:prstGeom>
          <a:noFill/>
        </p:spPr>
        <p:txBody>
          <a:bodyPr wrap="square" rtlCol="0">
            <a:spAutoFit/>
          </a:bodyPr>
          <a:lstStyle/>
          <a:p>
            <a:r>
              <a:rPr lang="en-GB" sz="2000" dirty="0">
                <a:solidFill>
                  <a:prstClr val="black"/>
                </a:solidFill>
                <a:latin typeface="Comic Sans MS" pitchFamily="66" charset="0"/>
              </a:rPr>
              <a:t>Sometimes, we’d even mummify a few slaves to serve us in the afterlife, or a particularly nice pet!</a:t>
            </a:r>
            <a:endParaRPr lang="en-GB" sz="2000" dirty="0">
              <a:solidFill>
                <a:prstClr val="black"/>
              </a:solidFill>
              <a:latin typeface="Comic Sans MS" pitchFamily="66" charset="0"/>
            </a:endParaRPr>
          </a:p>
        </p:txBody>
      </p:sp>
    </p:spTree>
    <p:extLst>
      <p:ext uri="{BB962C8B-B14F-4D97-AF65-F5344CB8AC3E}">
        <p14:creationId xmlns:p14="http://schemas.microsoft.com/office/powerpoint/2010/main" val="886363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570</Words>
  <Application>Microsoft Office PowerPoint</Application>
  <PresentationFormat>On-screen Show (4:3)</PresentationFormat>
  <Paragraphs>66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2_Office Theme</vt:lpstr>
      <vt:lpstr>The Pyramids</vt:lpstr>
      <vt:lpstr>PowerPoint Presentation</vt:lpstr>
      <vt:lpstr>The Tombs of the Kings</vt:lpstr>
      <vt:lpstr>Who built the pyramids?</vt:lpstr>
      <vt:lpstr>Where were the pyramids built?</vt:lpstr>
      <vt:lpstr>How were the pyramids built?</vt:lpstr>
      <vt:lpstr>The Pyramids at Giza</vt:lpstr>
      <vt:lpstr>The Giza Plateau</vt:lpstr>
      <vt:lpstr>What the pyramids tell you!</vt:lpstr>
      <vt:lpstr>PowerPoint Presentation</vt:lpstr>
      <vt:lpstr>Just a reminder – a newspaper article should look something like this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Pyramids</dc:title>
  <dc:creator>User</dc:creator>
  <cp:lastModifiedBy>User</cp:lastModifiedBy>
  <cp:revision>1</cp:revision>
  <dcterms:created xsi:type="dcterms:W3CDTF">2020-04-19T15:42:38Z</dcterms:created>
  <dcterms:modified xsi:type="dcterms:W3CDTF">2020-04-19T15:43:29Z</dcterms:modified>
</cp:coreProperties>
</file>