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62" r:id="rId2"/>
    <p:sldId id="283" r:id="rId3"/>
    <p:sldId id="274" r:id="rId4"/>
    <p:sldId id="276" r:id="rId5"/>
    <p:sldId id="278" r:id="rId6"/>
    <p:sldId id="281" r:id="rId7"/>
    <p:sldId id="282" r:id="rId8"/>
    <p:sldId id="284" r:id="rId9"/>
    <p:sldId id="285" r:id="rId10"/>
    <p:sldId id="280" r:id="rId11"/>
    <p:sldId id="267" r:id="rId12"/>
  </p:sldIdLst>
  <p:sldSz cx="9144000" cy="6858000" type="screen4x3"/>
  <p:notesSz cx="6858000" cy="9144000"/>
  <p:embeddedFontLst>
    <p:embeddedFont>
      <p:font typeface="Twinkl" panose="020B0604020202020204" charset="0"/>
      <p:regular r:id="rId15"/>
      <p:bold r:id="rId16"/>
    </p:embeddedFont>
    <p:embeddedFont>
      <p:font typeface="Tahoma" panose="020B0604030504040204" pitchFamily="34"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116"/>
    <a:srgbClr val="00B050"/>
    <a:srgbClr val="B7B7B7"/>
    <a:srgbClr val="B9D26D"/>
    <a:srgbClr val="7768AD"/>
    <a:srgbClr val="00A7E6"/>
    <a:srgbClr val="EC74A8"/>
    <a:srgbClr val="C3E3F3"/>
    <a:srgbClr val="ED2024"/>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showGuides="1">
      <p:cViewPr varScale="1">
        <p:scale>
          <a:sx n="58" d="100"/>
          <a:sy n="58" d="100"/>
        </p:scale>
        <p:origin x="80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image" Target="../media/image34.tiff"/><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tiff"/><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tiff"/></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1902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827339" y="5903843"/>
            <a:ext cx="1709804" cy="3249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a:spLocks noGrp="1"/>
          </p:cNvSpPr>
          <p:nvPr>
            <p:ph type="title"/>
          </p:nvPr>
        </p:nvSpPr>
        <p:spPr>
          <a:xfrm>
            <a:off x="457198" y="478895"/>
            <a:ext cx="8220075" cy="994306"/>
          </a:xfrm>
        </p:spPr>
        <p:txBody>
          <a:bodyPr/>
          <a:lstStyle/>
          <a:p>
            <a:pPr algn="ctr"/>
            <a:r>
              <a:rPr lang="en-GB" sz="1800" dirty="0" smtClean="0">
                <a:solidFill>
                  <a:srgbClr val="00B050"/>
                </a:solidFill>
              </a:rPr>
              <a:t>Think about other creatures that</a:t>
            </a:r>
            <a:br>
              <a:rPr lang="en-GB" sz="1800" dirty="0" smtClean="0">
                <a:solidFill>
                  <a:srgbClr val="00B050"/>
                </a:solidFill>
              </a:rPr>
            </a:br>
            <a:r>
              <a:rPr lang="en-GB" sz="1800" dirty="0" smtClean="0">
                <a:solidFill>
                  <a:srgbClr val="00B050"/>
                </a:solidFill>
              </a:rPr>
              <a:t>need clean water without rubbish or pollution in it.</a:t>
            </a:r>
            <a:endParaRPr lang="en-GB" sz="1800" dirty="0">
              <a:solidFill>
                <a:srgbClr val="00B050"/>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754555553"/>
              </p:ext>
            </p:extLst>
          </p:nvPr>
        </p:nvGraphicFramePr>
        <p:xfrm>
          <a:off x="1031049" y="2261627"/>
          <a:ext cx="6866042" cy="3291840"/>
        </p:xfrm>
        <a:graphic>
          <a:graphicData uri="http://schemas.openxmlformats.org/drawingml/2006/table">
            <a:tbl>
              <a:tblPr firstRow="1" bandRow="1">
                <a:tableStyleId>{21E4AEA4-8DFA-4A89-87EB-49C32662AFE0}</a:tableStyleId>
              </a:tblPr>
              <a:tblGrid>
                <a:gridCol w="5714169">
                  <a:extLst>
                    <a:ext uri="{9D8B030D-6E8A-4147-A177-3AD203B41FA5}">
                      <a16:colId xmlns:a16="http://schemas.microsoft.com/office/drawing/2014/main" xmlns="" val="4214189969"/>
                    </a:ext>
                  </a:extLst>
                </a:gridCol>
                <a:gridCol w="1151873">
                  <a:extLst>
                    <a:ext uri="{9D8B030D-6E8A-4147-A177-3AD203B41FA5}">
                      <a16:colId xmlns:a16="http://schemas.microsoft.com/office/drawing/2014/main" xmlns="" val="2165522299"/>
                    </a:ext>
                  </a:extLst>
                </a:gridCol>
              </a:tblGrid>
              <a:tr h="245541">
                <a:tc>
                  <a:txBody>
                    <a:bodyPr/>
                    <a:lstStyle/>
                    <a:p>
                      <a:pPr algn="ctr"/>
                      <a:r>
                        <a:rPr lang="en-GB" dirty="0" smtClean="0"/>
                        <a:t>On another day you might like to use the otter template like the picture below and find out some facts about them and write some sentences about keeping them safe.</a:t>
                      </a:r>
                      <a:endParaRPr lang="en-GB" dirty="0"/>
                    </a:p>
                  </a:txBody>
                  <a:tcPr/>
                </a:tc>
                <a:tc>
                  <a:txBody>
                    <a:bodyPr/>
                    <a:lstStyle/>
                    <a:p>
                      <a:pPr algn="ctr"/>
                      <a:endParaRPr lang="en-GB" dirty="0"/>
                    </a:p>
                  </a:txBody>
                  <a:tcPr/>
                </a:tc>
                <a:extLst>
                  <a:ext uri="{0D108BD9-81ED-4DB2-BD59-A6C34878D82A}">
                    <a16:rowId xmlns:a16="http://schemas.microsoft.com/office/drawing/2014/main" xmlns="" val="1726161164"/>
                  </a:ext>
                </a:extLst>
              </a:tr>
              <a:tr h="140309">
                <a:tc>
                  <a:txBody>
                    <a:bodyPr/>
                    <a:lstStyle/>
                    <a:p>
                      <a:r>
                        <a:rPr lang="en-GB" dirty="0" smtClean="0"/>
                        <a:t>Remember to :</a:t>
                      </a:r>
                      <a:endParaRPr lang="en-GB" dirty="0"/>
                    </a:p>
                  </a:txBody>
                  <a:tcPr/>
                </a:tc>
                <a:tc>
                  <a:txBody>
                    <a:bodyPr/>
                    <a:lstStyle/>
                    <a:p>
                      <a:pPr algn="l"/>
                      <a:endParaRPr lang="en-GB"/>
                    </a:p>
                  </a:txBody>
                  <a:tcPr/>
                </a:tc>
                <a:extLst>
                  <a:ext uri="{0D108BD9-81ED-4DB2-BD59-A6C34878D82A}">
                    <a16:rowId xmlns:a16="http://schemas.microsoft.com/office/drawing/2014/main" xmlns="" val="3052896080"/>
                  </a:ext>
                </a:extLst>
              </a:tr>
              <a:tr h="140309">
                <a:tc>
                  <a:txBody>
                    <a:bodyPr/>
                    <a:lstStyle/>
                    <a:p>
                      <a:r>
                        <a:rPr lang="en-GB" dirty="0" smtClean="0"/>
                        <a:t>Put rubbish in the bin.</a:t>
                      </a:r>
                    </a:p>
                  </a:txBody>
                  <a:tcPr/>
                </a:tc>
                <a:tc>
                  <a:txBody>
                    <a:bodyPr/>
                    <a:lstStyle/>
                    <a:p>
                      <a:pPr algn="l"/>
                      <a:endParaRPr lang="en-GB" dirty="0"/>
                    </a:p>
                  </a:txBody>
                  <a:tcPr/>
                </a:tc>
                <a:extLst>
                  <a:ext uri="{0D108BD9-81ED-4DB2-BD59-A6C34878D82A}">
                    <a16:rowId xmlns:a16="http://schemas.microsoft.com/office/drawing/2014/main" xmlns="" val="3028262561"/>
                  </a:ext>
                </a:extLst>
              </a:tr>
              <a:tr h="140309">
                <a:tc>
                  <a:txBody>
                    <a:bodyPr/>
                    <a:lstStyle/>
                    <a:p>
                      <a:pPr algn="l"/>
                      <a:r>
                        <a:rPr lang="en-GB" dirty="0" smtClean="0"/>
                        <a:t>Use less plastic.</a:t>
                      </a:r>
                      <a:endParaRPr lang="en-GB" dirty="0"/>
                    </a:p>
                  </a:txBody>
                  <a:tcPr/>
                </a:tc>
                <a:tc>
                  <a:txBody>
                    <a:bodyPr/>
                    <a:lstStyle/>
                    <a:p>
                      <a:pPr algn="l"/>
                      <a:endParaRPr lang="en-GB" dirty="0"/>
                    </a:p>
                  </a:txBody>
                  <a:tcPr/>
                </a:tc>
                <a:extLst>
                  <a:ext uri="{0D108BD9-81ED-4DB2-BD59-A6C34878D82A}">
                    <a16:rowId xmlns:a16="http://schemas.microsoft.com/office/drawing/2014/main" xmlns="" val="574441946"/>
                  </a:ext>
                </a:extLst>
              </a:tr>
              <a:tr h="140309">
                <a:tc>
                  <a:txBody>
                    <a:bodyPr/>
                    <a:lstStyle/>
                    <a:p>
                      <a:pPr algn="l"/>
                      <a:r>
                        <a:rPr lang="en-GB" dirty="0" smtClean="0"/>
                        <a:t>Keep habitats clean and safe for all of our wildlife.</a:t>
                      </a:r>
                      <a:r>
                        <a:rPr lang="en-GB" baseline="0" dirty="0" smtClean="0"/>
                        <a:t> </a:t>
                      </a:r>
                    </a:p>
                    <a:p>
                      <a:pPr algn="l"/>
                      <a:r>
                        <a:rPr lang="en-GB" baseline="0" smtClean="0"/>
                        <a:t>               </a:t>
                      </a:r>
                      <a:r>
                        <a:rPr lang="en-GB" sz="1000" baseline="0" smtClean="0"/>
                        <a:t>Thank </a:t>
                      </a:r>
                      <a:r>
                        <a:rPr lang="en-GB" sz="1000" baseline="0" dirty="0" smtClean="0"/>
                        <a:t>you and remember to send your photos of </a:t>
                      </a:r>
                      <a:r>
                        <a:rPr lang="en-GB" sz="1000" baseline="0" smtClean="0"/>
                        <a:t>your work.</a:t>
                      </a:r>
                      <a:endParaRPr lang="en-GB" sz="1000" dirty="0"/>
                    </a:p>
                  </a:txBody>
                  <a:tcPr/>
                </a:tc>
                <a:tc>
                  <a:txBody>
                    <a:bodyPr/>
                    <a:lstStyle/>
                    <a:p>
                      <a:pPr algn="l"/>
                      <a:endParaRPr lang="en-GB" dirty="0"/>
                    </a:p>
                  </a:txBody>
                  <a:tcPr/>
                </a:tc>
                <a:extLst>
                  <a:ext uri="{0D108BD9-81ED-4DB2-BD59-A6C34878D82A}">
                    <a16:rowId xmlns:a16="http://schemas.microsoft.com/office/drawing/2014/main" xmlns="" val="143201184"/>
                  </a:ext>
                </a:extLst>
              </a:tr>
              <a:tr h="140309">
                <a:tc>
                  <a:txBody>
                    <a:bodyPr/>
                    <a:lstStyle/>
                    <a:p>
                      <a:pPr algn="l"/>
                      <a:r>
                        <a:rPr lang="en-GB" dirty="0" smtClean="0"/>
                        <a:t>                     </a:t>
                      </a:r>
                      <a:endParaRPr lang="en-GB" dirty="0"/>
                    </a:p>
                  </a:txBody>
                  <a:tcPr/>
                </a:tc>
                <a:tc>
                  <a:txBody>
                    <a:bodyPr/>
                    <a:lstStyle/>
                    <a:p>
                      <a:pPr algn="l"/>
                      <a:endParaRPr lang="en-GB" dirty="0"/>
                    </a:p>
                  </a:txBody>
                  <a:tcPr/>
                </a:tc>
                <a:extLst>
                  <a:ext uri="{0D108BD9-81ED-4DB2-BD59-A6C34878D82A}">
                    <a16:rowId xmlns:a16="http://schemas.microsoft.com/office/drawing/2014/main" xmlns="" val="2252757350"/>
                  </a:ext>
                </a:extLst>
              </a:tr>
            </a:tbl>
          </a:graphicData>
        </a:graphic>
      </p:graphicFrame>
      <p:grpSp>
        <p:nvGrpSpPr>
          <p:cNvPr id="35" name="Group 34"/>
          <p:cNvGrpSpPr/>
          <p:nvPr/>
        </p:nvGrpSpPr>
        <p:grpSpPr>
          <a:xfrm>
            <a:off x="908050" y="4970014"/>
            <a:ext cx="1629093" cy="933829"/>
            <a:chOff x="6422906" y="4690614"/>
            <a:chExt cx="2117844" cy="1550595"/>
          </a:xfrm>
        </p:grpSpPr>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906" y="5297558"/>
              <a:ext cx="2117844" cy="384788"/>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132" y="4690614"/>
              <a:ext cx="1189031" cy="154275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692138">
              <a:off x="6182873" y="5111908"/>
              <a:ext cx="1502515" cy="756087"/>
            </a:xfrm>
            <a:prstGeom prst="rect">
              <a:avLst/>
            </a:prstGeom>
          </p:spPr>
        </p:pic>
      </p:grpSp>
      <p:pic>
        <p:nvPicPr>
          <p:cNvPr id="2" name="Picture 1"/>
          <p:cNvPicPr>
            <a:picLocks noChangeAspect="1"/>
          </p:cNvPicPr>
          <p:nvPr/>
        </p:nvPicPr>
        <p:blipFill>
          <a:blip r:embed="rId5"/>
          <a:stretch>
            <a:fillRect/>
          </a:stretch>
        </p:blipFill>
        <p:spPr>
          <a:xfrm>
            <a:off x="5637427" y="4970014"/>
            <a:ext cx="2155407" cy="1008991"/>
          </a:xfrm>
          <a:prstGeom prst="rect">
            <a:avLst/>
          </a:prstGeom>
        </p:spPr>
      </p:pic>
    </p:spTree>
    <p:extLst>
      <p:ext uri="{BB962C8B-B14F-4D97-AF65-F5344CB8AC3E}">
        <p14:creationId xmlns:p14="http://schemas.microsoft.com/office/powerpoint/2010/main" val="33689076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20" y="611899"/>
            <a:ext cx="8220075" cy="994306"/>
          </a:xfrm>
        </p:spPr>
        <p:txBody>
          <a:bodyPr/>
          <a:lstStyle/>
          <a:p>
            <a:pPr algn="ctr"/>
            <a:r>
              <a:rPr lang="en-GB" sz="1600" dirty="0" smtClean="0"/>
              <a:t>Task 1  After listening to the video for Monday see if you can think about how to keep our rivers, streams, lakes, ponds and bogs clean.</a:t>
            </a:r>
            <a:br>
              <a:rPr lang="en-GB" sz="1600" dirty="0" smtClean="0"/>
            </a:br>
            <a:r>
              <a:rPr lang="en-GB" sz="1600" dirty="0" smtClean="0"/>
              <a:t>Write about looking after a Bog Thing.</a:t>
            </a:r>
            <a:endParaRPr lang="en-GB" sz="1600" dirty="0"/>
          </a:p>
        </p:txBody>
      </p:sp>
      <p:pic>
        <p:nvPicPr>
          <p:cNvPr id="3" name="Picture 2"/>
          <p:cNvPicPr>
            <a:picLocks noChangeAspect="1"/>
          </p:cNvPicPr>
          <p:nvPr/>
        </p:nvPicPr>
        <p:blipFill>
          <a:blip r:embed="rId2"/>
          <a:stretch>
            <a:fillRect/>
          </a:stretch>
        </p:blipFill>
        <p:spPr>
          <a:xfrm>
            <a:off x="1414462" y="1910115"/>
            <a:ext cx="5135967" cy="3942997"/>
          </a:xfrm>
          <a:prstGeom prst="rect">
            <a:avLst/>
          </a:prstGeom>
        </p:spPr>
      </p:pic>
    </p:spTree>
    <p:extLst>
      <p:ext uri="{BB962C8B-B14F-4D97-AF65-F5344CB8AC3E}">
        <p14:creationId xmlns:p14="http://schemas.microsoft.com/office/powerpoint/2010/main" val="283935168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495858" y="5622868"/>
            <a:ext cx="3892492" cy="6585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9016" y="4760495"/>
            <a:ext cx="2595423" cy="1093288"/>
          </a:xfrm>
          <a:prstGeom prst="rect">
            <a:avLst/>
          </a:prstGeom>
        </p:spPr>
      </p:pic>
      <p:sp>
        <p:nvSpPr>
          <p:cNvPr id="2" name="Title 1"/>
          <p:cNvSpPr>
            <a:spLocks noGrp="1"/>
          </p:cNvSpPr>
          <p:nvPr>
            <p:ph type="title"/>
          </p:nvPr>
        </p:nvSpPr>
        <p:spPr/>
        <p:txBody>
          <a:bodyPr/>
          <a:lstStyle/>
          <a:p>
            <a:r>
              <a:rPr lang="en-GB" dirty="0">
                <a:solidFill>
                  <a:srgbClr val="00B050"/>
                </a:solidFill>
              </a:rPr>
              <a:t>Writing Instructions</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402" y="3292165"/>
            <a:ext cx="2752075" cy="29366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35904">
            <a:off x="4899170" y="5425256"/>
            <a:ext cx="1043057" cy="738029"/>
          </a:xfrm>
          <a:prstGeom prst="rect">
            <a:avLst/>
          </a:prstGeom>
        </p:spPr>
      </p:pic>
      <p:sp>
        <p:nvSpPr>
          <p:cNvPr id="7" name="Rectangle 6"/>
          <p:cNvSpPr/>
          <p:nvPr/>
        </p:nvSpPr>
        <p:spPr>
          <a:xfrm>
            <a:off x="755651" y="3517629"/>
            <a:ext cx="4068127" cy="10491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None/>
            </a:pPr>
            <a:r>
              <a:rPr lang="en-GB" altLang="en-US" dirty="0">
                <a:latin typeface="Twinkl" pitchFamily="2" charset="0"/>
                <a:cs typeface="Tahoma" panose="020B0604030504040204" pitchFamily="34" charset="0"/>
              </a:rPr>
              <a:t>Can you remember any of the important features that a good set of instructions needs?</a:t>
            </a:r>
          </a:p>
        </p:txBody>
      </p:sp>
      <p:sp>
        <p:nvSpPr>
          <p:cNvPr id="8" name="Rectangle 7"/>
          <p:cNvSpPr/>
          <p:nvPr/>
        </p:nvSpPr>
        <p:spPr>
          <a:xfrm>
            <a:off x="755650" y="1513946"/>
            <a:ext cx="7632700" cy="830997"/>
          </a:xfrm>
          <a:prstGeom prst="rect">
            <a:avLst/>
          </a:prstGeom>
        </p:spPr>
        <p:txBody>
          <a:bodyPr wrap="square" lIns="0" tIns="0" rIns="0" bIns="0">
            <a:spAutoFit/>
          </a:bodyPr>
          <a:lstStyle/>
          <a:p>
            <a:pPr algn="ctr"/>
            <a:r>
              <a:rPr lang="en-GB" dirty="0">
                <a:latin typeface="Twinkl" pitchFamily="2" charset="0"/>
              </a:rPr>
              <a:t>Instructions can help a person to do something that they have</a:t>
            </a:r>
            <a:br>
              <a:rPr lang="en-GB" dirty="0">
                <a:latin typeface="Twinkl" pitchFamily="2" charset="0"/>
              </a:rPr>
            </a:br>
            <a:r>
              <a:rPr lang="en-GB" dirty="0">
                <a:latin typeface="Twinkl" pitchFamily="2" charset="0"/>
              </a:rPr>
              <a:t>never done before. It tells them how to do it clearly and in a</a:t>
            </a:r>
            <a:br>
              <a:rPr lang="en-GB" dirty="0">
                <a:latin typeface="Twinkl" pitchFamily="2" charset="0"/>
              </a:rPr>
            </a:br>
            <a:r>
              <a:rPr lang="en-GB" dirty="0">
                <a:latin typeface="Twinkl" pitchFamily="2" charset="0"/>
              </a:rPr>
              <a:t>way that is easy to follow.</a:t>
            </a:r>
          </a:p>
        </p:txBody>
      </p:sp>
      <p:sp>
        <p:nvSpPr>
          <p:cNvPr id="9" name="Rectangle 8"/>
          <p:cNvSpPr/>
          <p:nvPr/>
        </p:nvSpPr>
        <p:spPr>
          <a:xfrm>
            <a:off x="755651" y="2343871"/>
            <a:ext cx="7558032" cy="1049106"/>
          </a:xfrm>
          <a:prstGeom prst="rect">
            <a:avLst/>
          </a:prstGeom>
          <a:solidFill>
            <a:srgbClr val="F18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None/>
            </a:pPr>
            <a:r>
              <a:rPr lang="en-GB" altLang="en-US" dirty="0">
                <a:latin typeface="Twinkl" pitchFamily="2" charset="0"/>
                <a:cs typeface="Tahoma" panose="020B0604030504040204" pitchFamily="34" charset="0"/>
              </a:rPr>
              <a:t>Today, you are going to write your own instructions to tell other people how to care for a Bog Thing</a:t>
            </a:r>
            <a:r>
              <a:rPr lang="en-GB" altLang="en-US" dirty="0" smtClean="0">
                <a:latin typeface="Twinkl" pitchFamily="2" charset="0"/>
                <a:cs typeface="Tahoma" panose="020B0604030504040204" pitchFamily="34" charset="0"/>
              </a:rPr>
              <a:t>. Remember to make sure the water is clean and not polluted.</a:t>
            </a:r>
            <a:endParaRPr lang="en-GB" altLang="en-US" dirty="0">
              <a:latin typeface="Twinkl" pitchFamily="2" charset="0"/>
              <a:cs typeface="Tahoma" panose="020B0604030504040204" pitchFamily="34" charset="0"/>
            </a:endParaRPr>
          </a:p>
        </p:txBody>
      </p:sp>
    </p:spTree>
    <p:extLst>
      <p:ext uri="{BB962C8B-B14F-4D97-AF65-F5344CB8AC3E}">
        <p14:creationId xmlns:p14="http://schemas.microsoft.com/office/powerpoint/2010/main" val="4586989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0000" decel="6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0000" decel="6000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 List of What You Will Need</a:t>
            </a:r>
            <a:endParaRPr lang="en-GB" dirty="0"/>
          </a:p>
        </p:txBody>
      </p:sp>
      <p:sp>
        <p:nvSpPr>
          <p:cNvPr id="8" name="Rectangle 7"/>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What will you need to take care of a Bog Thing?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00" y="2288050"/>
            <a:ext cx="1246836" cy="115662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303" y="2854950"/>
            <a:ext cx="1544509" cy="6506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171" y="4925944"/>
            <a:ext cx="1282262" cy="61636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0" y="4482487"/>
            <a:ext cx="1281900" cy="1174889"/>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2826" y="2438878"/>
            <a:ext cx="707699" cy="105267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2463" y="4547240"/>
            <a:ext cx="1235244" cy="1110136"/>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7258" y="4569560"/>
            <a:ext cx="1403834" cy="1122578"/>
          </a:xfrm>
          <a:prstGeom prst="rect">
            <a:avLst/>
          </a:prstGeom>
        </p:spPr>
      </p:pic>
      <p:grpSp>
        <p:nvGrpSpPr>
          <p:cNvPr id="26" name="Group 25"/>
          <p:cNvGrpSpPr/>
          <p:nvPr/>
        </p:nvGrpSpPr>
        <p:grpSpPr>
          <a:xfrm>
            <a:off x="7566877" y="4506021"/>
            <a:ext cx="821473" cy="1154220"/>
            <a:chOff x="2037550" y="1835675"/>
            <a:chExt cx="3004528" cy="4221545"/>
          </a:xfrm>
        </p:grpSpPr>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52" t="39659" r="70973" b="-2338"/>
            <a:stretch/>
          </p:blipFill>
          <p:spPr>
            <a:xfrm>
              <a:off x="2037550" y="1835675"/>
              <a:ext cx="2649450" cy="4221545"/>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18738" t="50325" r="67155" b="-2338"/>
            <a:stretch/>
          </p:blipFill>
          <p:spPr>
            <a:xfrm>
              <a:off x="3752179" y="2554014"/>
              <a:ext cx="1289899" cy="3503206"/>
            </a:xfrm>
            <a:prstGeom prst="rect">
              <a:avLst/>
            </a:prstGeom>
          </p:spPr>
        </p:pic>
      </p:grpSp>
      <p:sp>
        <p:nvSpPr>
          <p:cNvPr id="27" name="Rectangle 26"/>
          <p:cNvSpPr/>
          <p:nvPr/>
        </p:nvSpPr>
        <p:spPr>
          <a:xfrm>
            <a:off x="755651" y="3669635"/>
            <a:ext cx="1209385" cy="495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a:latin typeface="Twinkl" pitchFamily="2" charset="0"/>
                <a:cs typeface="Tahoma" panose="020B0604030504040204" pitchFamily="34" charset="0"/>
              </a:rPr>
              <a:t>bucket</a:t>
            </a:r>
          </a:p>
        </p:txBody>
      </p:sp>
      <p:sp>
        <p:nvSpPr>
          <p:cNvPr id="29" name="Rectangle 28"/>
          <p:cNvSpPr/>
          <p:nvPr/>
        </p:nvSpPr>
        <p:spPr>
          <a:xfrm>
            <a:off x="4037997" y="3665429"/>
            <a:ext cx="1209385" cy="495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a:latin typeface="Twinkl" pitchFamily="2" charset="0"/>
                <a:cs typeface="Tahoma" panose="020B0604030504040204" pitchFamily="34" charset="0"/>
              </a:rPr>
              <a:t>crumbs</a:t>
            </a:r>
          </a:p>
        </p:txBody>
      </p:sp>
      <p:sp>
        <p:nvSpPr>
          <p:cNvPr id="30" name="Rectangle 29"/>
          <p:cNvSpPr/>
          <p:nvPr/>
        </p:nvSpPr>
        <p:spPr>
          <a:xfrm>
            <a:off x="5651767" y="3380726"/>
            <a:ext cx="1209385" cy="1049106"/>
          </a:xfrm>
          <a:prstGeom prst="rect">
            <a:avLst/>
          </a:prstGeom>
          <a:solidFill>
            <a:srgbClr val="F18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smtClean="0">
                <a:latin typeface="Twinkl" pitchFamily="2" charset="0"/>
                <a:cs typeface="Tahoma" panose="020B0604030504040204" pitchFamily="34" charset="0"/>
              </a:rPr>
              <a:t>Clean pond water</a:t>
            </a:r>
            <a:endParaRPr lang="en-GB" altLang="en-US" dirty="0">
              <a:latin typeface="Twinkl" pitchFamily="2" charset="0"/>
              <a:cs typeface="Tahoma" panose="020B0604030504040204" pitchFamily="34" charset="0"/>
            </a:endParaRPr>
          </a:p>
        </p:txBody>
      </p:sp>
      <p:sp>
        <p:nvSpPr>
          <p:cNvPr id="33" name="Rectangle 32"/>
          <p:cNvSpPr/>
          <p:nvPr/>
        </p:nvSpPr>
        <p:spPr>
          <a:xfrm>
            <a:off x="737902" y="5811485"/>
            <a:ext cx="1209385" cy="495108"/>
          </a:xfrm>
          <a:prstGeom prst="rect">
            <a:avLst/>
          </a:prstGeom>
          <a:solidFill>
            <a:srgbClr val="F18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a:latin typeface="Twinkl" pitchFamily="2" charset="0"/>
                <a:cs typeface="Tahoma" panose="020B0604030504040204" pitchFamily="34" charset="0"/>
              </a:rPr>
              <a:t>shells</a:t>
            </a:r>
          </a:p>
        </p:txBody>
      </p:sp>
      <p:sp>
        <p:nvSpPr>
          <p:cNvPr id="34" name="Rectangle 33"/>
          <p:cNvSpPr/>
          <p:nvPr/>
        </p:nvSpPr>
        <p:spPr>
          <a:xfrm>
            <a:off x="2422463" y="5800024"/>
            <a:ext cx="1209385" cy="495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a:latin typeface="Twinkl" pitchFamily="2" charset="0"/>
                <a:cs typeface="Tahoma" panose="020B0604030504040204" pitchFamily="34" charset="0"/>
              </a:rPr>
              <a:t>net</a:t>
            </a:r>
          </a:p>
        </p:txBody>
      </p:sp>
      <p:sp>
        <p:nvSpPr>
          <p:cNvPr id="35" name="Rectangle 34"/>
          <p:cNvSpPr/>
          <p:nvPr/>
        </p:nvSpPr>
        <p:spPr>
          <a:xfrm>
            <a:off x="4158634" y="5796659"/>
            <a:ext cx="1209385" cy="495108"/>
          </a:xfrm>
          <a:prstGeom prst="rect">
            <a:avLst/>
          </a:prstGeom>
          <a:solidFill>
            <a:srgbClr val="F18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a:latin typeface="Twinkl" pitchFamily="2" charset="0"/>
                <a:cs typeface="Tahoma" panose="020B0604030504040204" pitchFamily="34" charset="0"/>
              </a:rPr>
              <a:t>tub</a:t>
            </a:r>
          </a:p>
        </p:txBody>
      </p:sp>
      <p:sp>
        <p:nvSpPr>
          <p:cNvPr id="36" name="Rectangle 35"/>
          <p:cNvSpPr/>
          <p:nvPr/>
        </p:nvSpPr>
        <p:spPr>
          <a:xfrm>
            <a:off x="5843195" y="5785198"/>
            <a:ext cx="1209385" cy="495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dirty="0">
                <a:latin typeface="Twinkl" pitchFamily="2" charset="0"/>
                <a:cs typeface="Tahoma" panose="020B0604030504040204" pitchFamily="34" charset="0"/>
              </a:rPr>
              <a:t>gravel</a:t>
            </a:r>
          </a:p>
        </p:txBody>
      </p:sp>
      <p:sp>
        <p:nvSpPr>
          <p:cNvPr id="37" name="Rectangle 36"/>
          <p:cNvSpPr/>
          <p:nvPr/>
        </p:nvSpPr>
        <p:spPr>
          <a:xfrm>
            <a:off x="7324379" y="5827436"/>
            <a:ext cx="1209385" cy="433553"/>
          </a:xfrm>
          <a:prstGeom prst="rect">
            <a:avLst/>
          </a:prstGeom>
          <a:solidFill>
            <a:srgbClr val="F18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None/>
            </a:pPr>
            <a:r>
              <a:rPr lang="en-GB" altLang="en-US" sz="1400" dirty="0">
                <a:latin typeface="Twinkl" pitchFamily="2" charset="0"/>
                <a:cs typeface="Tahoma" panose="020B0604030504040204" pitchFamily="34" charset="0"/>
              </a:rPr>
              <a:t>cotton wool</a:t>
            </a:r>
          </a:p>
        </p:txBody>
      </p:sp>
    </p:spTree>
    <p:extLst>
      <p:ext uri="{BB962C8B-B14F-4D97-AF65-F5344CB8AC3E}">
        <p14:creationId xmlns:p14="http://schemas.microsoft.com/office/powerpoint/2010/main" val="14253099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
                                        <p:tgtEl>
                                          <p:spTgt spid="3"/>
                                        </p:tgtEl>
                                      </p:cBhvr>
                                    </p:animEffect>
                                  </p:childTnLst>
                                </p:cTn>
                              </p:par>
                            </p:childTnLst>
                          </p:cTn>
                        </p:par>
                        <p:par>
                          <p:cTn id="13" fill="hold">
                            <p:stCondLst>
                              <p:cond delay="2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
                                        <p:tgtEl>
                                          <p:spTgt spid="17"/>
                                        </p:tgtEl>
                                      </p:cBhvr>
                                    </p:animEffect>
                                  </p:childTnLst>
                                </p:cTn>
                              </p:par>
                            </p:childTnLst>
                          </p:cTn>
                        </p:par>
                        <p:par>
                          <p:cTn id="22" fill="hold">
                            <p:stCondLst>
                              <p:cond delay="2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
                                        <p:tgtEl>
                                          <p:spTgt spid="20"/>
                                        </p:tgtEl>
                                      </p:cBhvr>
                                    </p:animEffect>
                                  </p:childTnLst>
                                </p:cTn>
                              </p:par>
                            </p:childTnLst>
                          </p:cTn>
                        </p:par>
                        <p:par>
                          <p:cTn id="31" fill="hold">
                            <p:stCondLst>
                              <p:cond delay="200"/>
                            </p:stCondLst>
                            <p:childTnLst>
                              <p:par>
                                <p:cTn id="32" presetID="10"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2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childTnLst>
                          </p:cTn>
                        </p:par>
                        <p:par>
                          <p:cTn id="40" fill="hold">
                            <p:stCondLst>
                              <p:cond delay="2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200"/>
                                        <p:tgtEl>
                                          <p:spTgt spid="22"/>
                                        </p:tgtEl>
                                      </p:cBhvr>
                                    </p:animEffect>
                                  </p:childTnLst>
                                </p:cTn>
                              </p:par>
                            </p:childTnLst>
                          </p:cTn>
                        </p:par>
                        <p:par>
                          <p:cTn id="49" fill="hold">
                            <p:stCondLst>
                              <p:cond delay="2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
                                        <p:tgtEl>
                                          <p:spTgt spid="23"/>
                                        </p:tgtEl>
                                      </p:cBhvr>
                                    </p:animEffect>
                                  </p:childTnLst>
                                </p:cTn>
                              </p:par>
                            </p:childTnLst>
                          </p:cTn>
                        </p:par>
                        <p:par>
                          <p:cTn id="58" fill="hold">
                            <p:stCondLst>
                              <p:cond delay="2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00"/>
                                        <p:tgtEl>
                                          <p:spTgt spid="6"/>
                                        </p:tgtEl>
                                      </p:cBhvr>
                                    </p:animEffect>
                                  </p:childTnLst>
                                </p:cTn>
                              </p:par>
                            </p:childTnLst>
                          </p:cTn>
                        </p:par>
                        <p:par>
                          <p:cTn id="67" fill="hold">
                            <p:stCondLst>
                              <p:cond delay="2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2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200"/>
                                        <p:tgtEl>
                                          <p:spTgt spid="26"/>
                                        </p:tgtEl>
                                      </p:cBhvr>
                                    </p:animEffect>
                                  </p:childTnLst>
                                </p:cTn>
                              </p:par>
                            </p:childTnLst>
                          </p:cTn>
                        </p:par>
                        <p:par>
                          <p:cTn id="76" fill="hold">
                            <p:stCondLst>
                              <p:cond delay="200"/>
                            </p:stCondLst>
                            <p:childTnLst>
                              <p:par>
                                <p:cTn id="77" presetID="10"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9" grpId="0" animBg="1"/>
      <p:bldP spid="30"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928410" y="5247093"/>
            <a:ext cx="5244353" cy="538203"/>
            <a:chOff x="1928410" y="5247093"/>
            <a:chExt cx="5244353" cy="538203"/>
          </a:xfrm>
        </p:grpSpPr>
        <p:cxnSp>
          <p:nvCxnSpPr>
            <p:cNvPr id="16" name="Straight Connector 15"/>
            <p:cNvCxnSpPr/>
            <p:nvPr/>
          </p:nvCxnSpPr>
          <p:spPr>
            <a:xfrm>
              <a:off x="1928410" y="5583271"/>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33567" y="5321297"/>
              <a:ext cx="452039" cy="40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2365440" y="5247093"/>
              <a:ext cx="0" cy="538203"/>
            </a:xfrm>
            <a:prstGeom prst="line">
              <a:avLst/>
            </a:prstGeom>
            <a:ln w="12700">
              <a:solidFill>
                <a:srgbClr val="ED2024"/>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28410" y="5247093"/>
              <a:ext cx="5244353" cy="5382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099885" y="5363369"/>
              <a:ext cx="3881435" cy="215444"/>
            </a:xfrm>
            <a:prstGeom prst="rect">
              <a:avLst/>
            </a:prstGeom>
          </p:spPr>
          <p:txBody>
            <a:bodyPr wrap="square" lIns="0" tIns="0" rIns="0" bIns="0">
              <a:spAutoFit/>
            </a:bodyPr>
            <a:lstStyle/>
            <a:p>
              <a:r>
                <a:rPr lang="en-GB" sz="1400" dirty="0">
                  <a:latin typeface="Twinkl" pitchFamily="2" charset="0"/>
                </a:rPr>
                <a:t>Pour </a:t>
              </a:r>
              <a:r>
                <a:rPr lang="en-GB" sz="1400" dirty="0" smtClean="0">
                  <a:latin typeface="Twinkl" pitchFamily="2" charset="0"/>
                </a:rPr>
                <a:t>some clean pond water </a:t>
              </a:r>
              <a:r>
                <a:rPr lang="en-GB" sz="1400" dirty="0">
                  <a:latin typeface="Twinkl" pitchFamily="2" charset="0"/>
                </a:rPr>
                <a:t>into the bucket.</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280" y="5323292"/>
              <a:ext cx="337216" cy="395500"/>
            </a:xfrm>
            <a:prstGeom prst="rect">
              <a:avLst/>
            </a:prstGeom>
          </p:spPr>
        </p:pic>
      </p:grpSp>
      <p:grpSp>
        <p:nvGrpSpPr>
          <p:cNvPr id="65" name="Group 64"/>
          <p:cNvGrpSpPr/>
          <p:nvPr/>
        </p:nvGrpSpPr>
        <p:grpSpPr>
          <a:xfrm>
            <a:off x="1928410" y="2748406"/>
            <a:ext cx="5244353" cy="883025"/>
            <a:chOff x="1928410" y="2748406"/>
            <a:chExt cx="5244353" cy="883025"/>
          </a:xfrm>
        </p:grpSpPr>
        <p:grpSp>
          <p:nvGrpSpPr>
            <p:cNvPr id="21" name="Group 20"/>
            <p:cNvGrpSpPr/>
            <p:nvPr/>
          </p:nvGrpSpPr>
          <p:grpSpPr>
            <a:xfrm>
              <a:off x="1928410" y="2748406"/>
              <a:ext cx="5244353" cy="883025"/>
              <a:chOff x="1945058" y="2037228"/>
              <a:chExt cx="5244353" cy="883025"/>
            </a:xfrm>
          </p:grpSpPr>
          <p:cxnSp>
            <p:nvCxnSpPr>
              <p:cNvPr id="22" name="Straight Connector 21"/>
              <p:cNvCxnSpPr/>
              <p:nvPr/>
            </p:nvCxnSpPr>
            <p:spPr>
              <a:xfrm>
                <a:off x="1945058" y="2373406"/>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45058" y="2693895"/>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45058" y="2920253"/>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550215" y="2111432"/>
                <a:ext cx="800382" cy="7120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p:cNvCxnSpPr/>
              <p:nvPr/>
            </p:nvCxnSpPr>
            <p:spPr>
              <a:xfrm>
                <a:off x="2382088" y="2037228"/>
                <a:ext cx="0" cy="883025"/>
              </a:xfrm>
              <a:prstGeom prst="line">
                <a:avLst/>
              </a:prstGeom>
              <a:ln w="12700">
                <a:solidFill>
                  <a:srgbClr val="ED2024"/>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45058" y="2037228"/>
                <a:ext cx="5244353" cy="883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3459454" y="2866433"/>
              <a:ext cx="3655961" cy="215444"/>
            </a:xfrm>
            <a:prstGeom prst="rect">
              <a:avLst/>
            </a:prstGeom>
          </p:spPr>
          <p:txBody>
            <a:bodyPr wrap="square" lIns="0" tIns="0" rIns="0" bIns="0">
              <a:spAutoFit/>
            </a:bodyPr>
            <a:lstStyle/>
            <a:p>
              <a:r>
                <a:rPr lang="en-GB" sz="1400" dirty="0">
                  <a:latin typeface="Twinkl" pitchFamily="2" charset="0"/>
                </a:rPr>
                <a:t>Add some gravel to the bottom of the bucket.</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8827" y="3004234"/>
              <a:ext cx="725627" cy="348798"/>
            </a:xfrm>
            <a:prstGeom prst="rect">
              <a:avLst/>
            </a:prstGeom>
          </p:spPr>
        </p:pic>
      </p:grpSp>
      <p:grpSp>
        <p:nvGrpSpPr>
          <p:cNvPr id="66" name="Group 65"/>
          <p:cNvGrpSpPr/>
          <p:nvPr/>
        </p:nvGrpSpPr>
        <p:grpSpPr>
          <a:xfrm>
            <a:off x="1928410" y="3699763"/>
            <a:ext cx="5244353" cy="538203"/>
            <a:chOff x="1928410" y="3699763"/>
            <a:chExt cx="5244353" cy="538203"/>
          </a:xfrm>
        </p:grpSpPr>
        <p:cxnSp>
          <p:nvCxnSpPr>
            <p:cNvPr id="11" name="Straight Connector 10"/>
            <p:cNvCxnSpPr/>
            <p:nvPr/>
          </p:nvCxnSpPr>
          <p:spPr>
            <a:xfrm>
              <a:off x="1928410" y="4035941"/>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33567" y="3773967"/>
              <a:ext cx="452039" cy="4021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2365440" y="3699763"/>
              <a:ext cx="0" cy="538203"/>
            </a:xfrm>
            <a:prstGeom prst="line">
              <a:avLst/>
            </a:prstGeom>
            <a:ln w="12700">
              <a:solidFill>
                <a:srgbClr val="ED2024"/>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28410" y="3699763"/>
              <a:ext cx="5244353" cy="5382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099886" y="3817790"/>
              <a:ext cx="3881435" cy="276999"/>
            </a:xfrm>
            <a:prstGeom prst="rect">
              <a:avLst/>
            </a:prstGeom>
          </p:spPr>
          <p:txBody>
            <a:bodyPr wrap="square" lIns="0" tIns="0" rIns="0" bIns="0">
              <a:spAutoFit/>
            </a:bodyPr>
            <a:lstStyle/>
            <a:p>
              <a:r>
                <a:rPr lang="en-GB" sz="1400" dirty="0">
                  <a:latin typeface="Twinkl" pitchFamily="2" charset="0"/>
                </a:rPr>
                <a:t>Put some shells into the bucket</a:t>
              </a:r>
              <a:r>
                <a:rPr lang="en-GB" dirty="0">
                  <a:latin typeface="Twinkl" pitchFamily="2" charset="0"/>
                </a:rPr>
                <a:t>.</a:t>
              </a:r>
            </a:p>
          </p:txBody>
        </p:sp>
        <p:grpSp>
          <p:nvGrpSpPr>
            <p:cNvPr id="39" name="Group 38"/>
            <p:cNvGrpSpPr/>
            <p:nvPr/>
          </p:nvGrpSpPr>
          <p:grpSpPr>
            <a:xfrm>
              <a:off x="2612594" y="3817790"/>
              <a:ext cx="295850" cy="309908"/>
              <a:chOff x="6884894" y="4109509"/>
              <a:chExt cx="1672650" cy="1752129"/>
            </a:xfrm>
          </p:grpSpPr>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t="-1102"/>
              <a:stretch/>
            </p:blipFill>
            <p:spPr>
              <a:xfrm>
                <a:off x="6884894" y="4292911"/>
                <a:ext cx="1672650" cy="1568727"/>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811" y="4109509"/>
                <a:ext cx="1011127" cy="715436"/>
              </a:xfrm>
              <a:prstGeom prst="rect">
                <a:avLst/>
              </a:prstGeom>
            </p:spPr>
          </p:pic>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t="25573"/>
              <a:stretch/>
            </p:blipFill>
            <p:spPr>
              <a:xfrm>
                <a:off x="6884894" y="4703281"/>
                <a:ext cx="1672650" cy="1154836"/>
              </a:xfrm>
              <a:prstGeom prst="rect">
                <a:avLst/>
              </a:prstGeom>
            </p:spPr>
          </p:pic>
        </p:grpSp>
      </p:grpSp>
      <p:grpSp>
        <p:nvGrpSpPr>
          <p:cNvPr id="64" name="Group 63"/>
          <p:cNvGrpSpPr/>
          <p:nvPr/>
        </p:nvGrpSpPr>
        <p:grpSpPr>
          <a:xfrm>
            <a:off x="1928410" y="1809776"/>
            <a:ext cx="5244353" cy="883025"/>
            <a:chOff x="1928410" y="1809776"/>
            <a:chExt cx="5244353" cy="883025"/>
          </a:xfrm>
        </p:grpSpPr>
        <p:grpSp>
          <p:nvGrpSpPr>
            <p:cNvPr id="29" name="Group 28"/>
            <p:cNvGrpSpPr/>
            <p:nvPr/>
          </p:nvGrpSpPr>
          <p:grpSpPr>
            <a:xfrm>
              <a:off x="1928410" y="1809776"/>
              <a:ext cx="5244353" cy="883025"/>
              <a:chOff x="1945058" y="2037228"/>
              <a:chExt cx="5244353" cy="883025"/>
            </a:xfrm>
          </p:grpSpPr>
          <p:cxnSp>
            <p:nvCxnSpPr>
              <p:cNvPr id="30" name="Straight Connector 29"/>
              <p:cNvCxnSpPr/>
              <p:nvPr/>
            </p:nvCxnSpPr>
            <p:spPr>
              <a:xfrm>
                <a:off x="1945058" y="2373406"/>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45058" y="2693895"/>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45058" y="2920253"/>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550215" y="2111432"/>
                <a:ext cx="800382" cy="7120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Straight Connector 33"/>
              <p:cNvCxnSpPr/>
              <p:nvPr/>
            </p:nvCxnSpPr>
            <p:spPr>
              <a:xfrm>
                <a:off x="2382088" y="2037228"/>
                <a:ext cx="0" cy="883025"/>
              </a:xfrm>
              <a:prstGeom prst="line">
                <a:avLst/>
              </a:prstGeom>
              <a:ln w="12700">
                <a:solidFill>
                  <a:srgbClr val="ED2024"/>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945058" y="2037228"/>
                <a:ext cx="5244353" cy="883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ectangle 35"/>
            <p:cNvSpPr/>
            <p:nvPr/>
          </p:nvSpPr>
          <p:spPr>
            <a:xfrm>
              <a:off x="3459454" y="1927803"/>
              <a:ext cx="3655961" cy="430887"/>
            </a:xfrm>
            <a:prstGeom prst="rect">
              <a:avLst/>
            </a:prstGeom>
          </p:spPr>
          <p:txBody>
            <a:bodyPr wrap="square" lIns="0" tIns="0" rIns="0" bIns="0">
              <a:spAutoFit/>
            </a:bodyPr>
            <a:lstStyle/>
            <a:p>
              <a:r>
                <a:rPr lang="en-GB" sz="1400" dirty="0">
                  <a:latin typeface="Twinkl" pitchFamily="2" charset="0"/>
                </a:rPr>
                <a:t>Get a bucket, some gravel and</a:t>
              </a:r>
              <a:br>
                <a:rPr lang="en-GB" sz="1400" dirty="0">
                  <a:latin typeface="Twinkl" pitchFamily="2" charset="0"/>
                </a:rPr>
              </a:br>
              <a:r>
                <a:rPr lang="en-GB" sz="1400" dirty="0">
                  <a:latin typeface="Twinkl" pitchFamily="2" charset="0"/>
                </a:rPr>
                <a:t>some shells.</a:t>
              </a: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278" y="2036262"/>
              <a:ext cx="424588" cy="393868"/>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613" y="1963926"/>
              <a:ext cx="332841" cy="305056"/>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755902" y="2300839"/>
              <a:ext cx="538552" cy="258874"/>
            </a:xfrm>
            <a:prstGeom prst="rect">
              <a:avLst/>
            </a:prstGeom>
          </p:spPr>
        </p:pic>
      </p:grpSp>
      <p:grpSp>
        <p:nvGrpSpPr>
          <p:cNvPr id="67" name="Group 66"/>
          <p:cNvGrpSpPr/>
          <p:nvPr/>
        </p:nvGrpSpPr>
        <p:grpSpPr>
          <a:xfrm>
            <a:off x="1928410" y="4303712"/>
            <a:ext cx="5244353" cy="883025"/>
            <a:chOff x="1928410" y="4303712"/>
            <a:chExt cx="5244353" cy="883025"/>
          </a:xfrm>
        </p:grpSpPr>
        <p:grpSp>
          <p:nvGrpSpPr>
            <p:cNvPr id="3" name="Group 2"/>
            <p:cNvGrpSpPr/>
            <p:nvPr/>
          </p:nvGrpSpPr>
          <p:grpSpPr>
            <a:xfrm>
              <a:off x="1928410" y="4303712"/>
              <a:ext cx="5244353" cy="883025"/>
              <a:chOff x="1945058" y="2037228"/>
              <a:chExt cx="5244353" cy="883025"/>
            </a:xfrm>
          </p:grpSpPr>
          <p:cxnSp>
            <p:nvCxnSpPr>
              <p:cNvPr id="4" name="Straight Connector 3"/>
              <p:cNvCxnSpPr/>
              <p:nvPr/>
            </p:nvCxnSpPr>
            <p:spPr>
              <a:xfrm>
                <a:off x="1945058" y="2373406"/>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45058" y="2693895"/>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45058" y="2920253"/>
                <a:ext cx="5244353" cy="0"/>
              </a:xfrm>
              <a:prstGeom prst="line">
                <a:avLst/>
              </a:prstGeom>
              <a:ln w="12700">
                <a:solidFill>
                  <a:srgbClr val="C3E3F3"/>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50215" y="2111432"/>
                <a:ext cx="800382" cy="7120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a:off x="2382088" y="2037228"/>
                <a:ext cx="0" cy="883025"/>
              </a:xfrm>
              <a:prstGeom prst="line">
                <a:avLst/>
              </a:prstGeom>
              <a:ln w="12700">
                <a:solidFill>
                  <a:srgbClr val="ED202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45058" y="2037228"/>
                <a:ext cx="5244353" cy="883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3459454" y="4421739"/>
              <a:ext cx="3655961" cy="430887"/>
            </a:xfrm>
            <a:prstGeom prst="rect">
              <a:avLst/>
            </a:prstGeom>
          </p:spPr>
          <p:txBody>
            <a:bodyPr wrap="square" lIns="0" tIns="0" rIns="0" bIns="0">
              <a:spAutoFit/>
            </a:bodyPr>
            <a:lstStyle/>
            <a:p>
              <a:r>
                <a:rPr lang="en-GB" sz="1400" dirty="0">
                  <a:latin typeface="Twinkl" pitchFamily="2" charset="0"/>
                </a:rPr>
                <a:t>Place your Bog Thing carefully</a:t>
              </a:r>
              <a:br>
                <a:rPr lang="en-GB" sz="1400" dirty="0">
                  <a:latin typeface="Twinkl" pitchFamily="2" charset="0"/>
                </a:rPr>
              </a:br>
              <a:r>
                <a:rPr lang="en-GB" sz="1400" dirty="0">
                  <a:latin typeface="Twinkl" pitchFamily="2" charset="0"/>
                </a:rPr>
                <a:t>into the bucket.</a:t>
              </a:r>
            </a:p>
          </p:txBody>
        </p:sp>
        <p:grpSp>
          <p:nvGrpSpPr>
            <p:cNvPr id="46" name="Group 45"/>
            <p:cNvGrpSpPr/>
            <p:nvPr/>
          </p:nvGrpSpPr>
          <p:grpSpPr>
            <a:xfrm>
              <a:off x="2675370" y="4424567"/>
              <a:ext cx="474339" cy="609223"/>
              <a:chOff x="6201336" y="2460763"/>
              <a:chExt cx="2057134" cy="2538247"/>
            </a:xfrm>
          </p:grpSpPr>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1336" y="3090714"/>
                <a:ext cx="2057134" cy="1908296"/>
              </a:xfrm>
              <a:prstGeom prst="rect">
                <a:avLst/>
              </a:prstGeom>
            </p:spPr>
          </p:pic>
          <p:pic>
            <p:nvPicPr>
              <p:cNvPr id="48" name="Picture 47"/>
              <p:cNvPicPr>
                <a:picLocks noChangeAspect="1"/>
              </p:cNvPicPr>
              <p:nvPr/>
            </p:nvPicPr>
            <p:blipFill rotWithShape="1">
              <a:blip r:embed="rId10" cstate="print">
                <a:extLst>
                  <a:ext uri="{28A0092B-C50C-407E-A947-70E740481C1C}">
                    <a14:useLocalDpi xmlns:a14="http://schemas.microsoft.com/office/drawing/2010/main" val="0"/>
                  </a:ext>
                </a:extLst>
              </a:blip>
              <a:srcRect b="38659"/>
              <a:stretch/>
            </p:blipFill>
            <p:spPr>
              <a:xfrm>
                <a:off x="6405090" y="2460763"/>
                <a:ext cx="1671660" cy="1118439"/>
              </a:xfrm>
              <a:prstGeom prst="rect">
                <a:avLst/>
              </a:prstGeom>
            </p:spPr>
          </p:pic>
        </p:grpSp>
      </p:grpSp>
      <p:sp>
        <p:nvSpPr>
          <p:cNvPr id="49" name="Title 1"/>
          <p:cNvSpPr>
            <a:spLocks noGrp="1"/>
          </p:cNvSpPr>
          <p:nvPr>
            <p:ph type="title"/>
          </p:nvPr>
        </p:nvSpPr>
        <p:spPr>
          <a:xfrm>
            <a:off x="457198" y="478895"/>
            <a:ext cx="8220075" cy="994306"/>
          </a:xfrm>
        </p:spPr>
        <p:txBody>
          <a:bodyPr/>
          <a:lstStyle/>
          <a:p>
            <a:r>
              <a:rPr lang="en-GB" dirty="0">
                <a:solidFill>
                  <a:srgbClr val="00B050"/>
                </a:solidFill>
              </a:rPr>
              <a:t>Steps in Order</a:t>
            </a:r>
            <a:endParaRPr lang="en-GB" dirty="0"/>
          </a:p>
        </p:txBody>
      </p:sp>
      <p:sp>
        <p:nvSpPr>
          <p:cNvPr id="50" name="Rectangle 49"/>
          <p:cNvSpPr/>
          <p:nvPr/>
        </p:nvSpPr>
        <p:spPr>
          <a:xfrm>
            <a:off x="755650" y="1255778"/>
            <a:ext cx="7632700" cy="553998"/>
          </a:xfrm>
          <a:prstGeom prst="rect">
            <a:avLst/>
          </a:prstGeom>
        </p:spPr>
        <p:txBody>
          <a:bodyPr wrap="square" lIns="0" tIns="0" rIns="0" bIns="0">
            <a:spAutoFit/>
          </a:bodyPr>
          <a:lstStyle/>
          <a:p>
            <a:pPr algn="ctr"/>
            <a:r>
              <a:rPr lang="en-GB" dirty="0">
                <a:latin typeface="Twinkl" pitchFamily="2" charset="0"/>
              </a:rPr>
              <a:t>Did you manage to put your steps into the correct order?</a:t>
            </a:r>
            <a:br>
              <a:rPr lang="en-GB" dirty="0">
                <a:latin typeface="Twinkl" pitchFamily="2" charset="0"/>
              </a:rPr>
            </a:br>
            <a:endParaRPr lang="en-GB" dirty="0">
              <a:latin typeface="Twinkl" pitchFamily="2" charset="0"/>
            </a:endParaRPr>
          </a:p>
        </p:txBody>
      </p:sp>
      <p:sp>
        <p:nvSpPr>
          <p:cNvPr id="51" name="Rectangle 50"/>
          <p:cNvSpPr/>
          <p:nvPr/>
        </p:nvSpPr>
        <p:spPr>
          <a:xfrm>
            <a:off x="685801" y="5855813"/>
            <a:ext cx="7782338" cy="495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dirty="0">
                <a:latin typeface="Twinkl" pitchFamily="2" charset="0"/>
              </a:rPr>
              <a:t>Remember to </a:t>
            </a:r>
            <a:r>
              <a:rPr lang="en-GB" b="1" dirty="0">
                <a:latin typeface="Twinkl" pitchFamily="2" charset="0"/>
              </a:rPr>
              <a:t>add numbers </a:t>
            </a:r>
            <a:r>
              <a:rPr lang="en-GB" dirty="0">
                <a:latin typeface="Twinkl" pitchFamily="2" charset="0"/>
              </a:rPr>
              <a:t>to your steps to make the correct order clear.</a:t>
            </a:r>
          </a:p>
        </p:txBody>
      </p:sp>
      <p:sp>
        <p:nvSpPr>
          <p:cNvPr id="52" name="Title 1"/>
          <p:cNvSpPr txBox="1">
            <a:spLocks/>
          </p:cNvSpPr>
          <p:nvPr/>
        </p:nvSpPr>
        <p:spPr>
          <a:xfrm>
            <a:off x="635293" y="1809379"/>
            <a:ext cx="1928410" cy="87328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rgbClr val="00B050"/>
                </a:solidFill>
              </a:rPr>
              <a:t>1.</a:t>
            </a:r>
            <a:endParaRPr lang="en-GB" dirty="0"/>
          </a:p>
        </p:txBody>
      </p:sp>
      <p:sp>
        <p:nvSpPr>
          <p:cNvPr id="53" name="Title 1"/>
          <p:cNvSpPr txBox="1">
            <a:spLocks/>
          </p:cNvSpPr>
          <p:nvPr/>
        </p:nvSpPr>
        <p:spPr>
          <a:xfrm>
            <a:off x="635294" y="2746970"/>
            <a:ext cx="1928409" cy="87328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rgbClr val="F18116"/>
                </a:solidFill>
              </a:rPr>
              <a:t>2.</a:t>
            </a:r>
          </a:p>
        </p:txBody>
      </p:sp>
      <p:sp>
        <p:nvSpPr>
          <p:cNvPr id="54" name="Title 1"/>
          <p:cNvSpPr txBox="1">
            <a:spLocks/>
          </p:cNvSpPr>
          <p:nvPr/>
        </p:nvSpPr>
        <p:spPr>
          <a:xfrm>
            <a:off x="635294" y="3561566"/>
            <a:ext cx="1928410" cy="87328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rgbClr val="00B050"/>
                </a:solidFill>
              </a:rPr>
              <a:t>3.</a:t>
            </a:r>
            <a:endParaRPr lang="en-GB" dirty="0"/>
          </a:p>
        </p:txBody>
      </p:sp>
      <p:sp>
        <p:nvSpPr>
          <p:cNvPr id="55" name="Title 1"/>
          <p:cNvSpPr txBox="1">
            <a:spLocks/>
          </p:cNvSpPr>
          <p:nvPr/>
        </p:nvSpPr>
        <p:spPr>
          <a:xfrm>
            <a:off x="635293" y="4297298"/>
            <a:ext cx="1928410" cy="87328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rgbClr val="F18116"/>
                </a:solidFill>
              </a:rPr>
              <a:t>4.</a:t>
            </a:r>
          </a:p>
        </p:txBody>
      </p:sp>
      <p:sp>
        <p:nvSpPr>
          <p:cNvPr id="56" name="Title 1"/>
          <p:cNvSpPr txBox="1">
            <a:spLocks/>
          </p:cNvSpPr>
          <p:nvPr/>
        </p:nvSpPr>
        <p:spPr>
          <a:xfrm>
            <a:off x="635293" y="5115412"/>
            <a:ext cx="1928410" cy="87328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rgbClr val="00B050"/>
                </a:solidFill>
              </a:rPr>
              <a:t>5.</a:t>
            </a:r>
            <a:endParaRPr lang="en-GB" dirty="0"/>
          </a:p>
        </p:txBody>
      </p:sp>
    </p:spTree>
    <p:extLst>
      <p:ext uri="{BB962C8B-B14F-4D97-AF65-F5344CB8AC3E}">
        <p14:creationId xmlns:p14="http://schemas.microsoft.com/office/powerpoint/2010/main" val="40284959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40000" decel="6000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1+#ppt_w/2"/>
                                          </p:val>
                                        </p:tav>
                                        <p:tav tm="100000">
                                          <p:val>
                                            <p:strVal val="#ppt_x"/>
                                          </p:val>
                                        </p:tav>
                                      </p:tavLst>
                                    </p:anim>
                                    <p:anim calcmode="lin" valueType="num">
                                      <p:cBhvr additive="base">
                                        <p:cTn id="13"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0000" decel="60000"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500" fill="hold"/>
                                        <p:tgtEl>
                                          <p:spTgt spid="65"/>
                                        </p:tgtEl>
                                        <p:attrNameLst>
                                          <p:attrName>ppt_x</p:attrName>
                                        </p:attrNameLst>
                                      </p:cBhvr>
                                      <p:tavLst>
                                        <p:tav tm="0">
                                          <p:val>
                                            <p:strVal val="0-#ppt_w/2"/>
                                          </p:val>
                                        </p:tav>
                                        <p:tav tm="100000">
                                          <p:val>
                                            <p:strVal val="#ppt_x"/>
                                          </p:val>
                                        </p:tav>
                                      </p:tavLst>
                                    </p:anim>
                                    <p:anim calcmode="lin" valueType="num">
                                      <p:cBhvr additive="base">
                                        <p:cTn id="19"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accel="40000" decel="60000"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1+#ppt_w/2"/>
                                          </p:val>
                                        </p:tav>
                                        <p:tav tm="100000">
                                          <p:val>
                                            <p:strVal val="#ppt_x"/>
                                          </p:val>
                                        </p:tav>
                                      </p:tavLst>
                                    </p:anim>
                                    <p:anim calcmode="lin" valueType="num">
                                      <p:cBhvr additive="base">
                                        <p:cTn id="25"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accel="40000" decel="60000"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0-#ppt_w/2"/>
                                          </p:val>
                                        </p:tav>
                                        <p:tav tm="100000">
                                          <p:val>
                                            <p:strVal val="#ppt_x"/>
                                          </p:val>
                                        </p:tav>
                                      </p:tavLst>
                                    </p:anim>
                                    <p:anim calcmode="lin" valueType="num">
                                      <p:cBhvr additive="base">
                                        <p:cTn id="31"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accel="40000" decel="60000"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fill="hold"/>
                                        <p:tgtEl>
                                          <p:spTgt spid="68"/>
                                        </p:tgtEl>
                                        <p:attrNameLst>
                                          <p:attrName>ppt_x</p:attrName>
                                        </p:attrNameLst>
                                      </p:cBhvr>
                                      <p:tavLst>
                                        <p:tav tm="0">
                                          <p:val>
                                            <p:strVal val="1+#ppt_w/2"/>
                                          </p:val>
                                        </p:tav>
                                        <p:tav tm="100000">
                                          <p:val>
                                            <p:strVal val="#ppt_x"/>
                                          </p:val>
                                        </p:tav>
                                      </p:tavLst>
                                    </p:anim>
                                    <p:anim calcmode="lin" valueType="num">
                                      <p:cBhvr additive="base">
                                        <p:cTn id="37"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accel="40000" decel="6000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0-#ppt_w/2"/>
                                          </p:val>
                                        </p:tav>
                                        <p:tav tm="100000">
                                          <p:val>
                                            <p:strVal val="#ppt_x"/>
                                          </p:val>
                                        </p:tav>
                                      </p:tavLst>
                                    </p:anim>
                                    <p:anim calcmode="lin" valueType="num">
                                      <p:cBhvr additive="base">
                                        <p:cTn id="43" dur="500" fill="hold"/>
                                        <p:tgtEl>
                                          <p:spTgt spid="51"/>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100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p:bldP spid="53" grpId="0"/>
      <p:bldP spid="54"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6331" y="1759227"/>
            <a:ext cx="3149193" cy="4454584"/>
          </a:xfrm>
          <a:prstGeom prst="rect">
            <a:avLst/>
          </a:prstGeom>
          <a:effectLst>
            <a:outerShdw blurRad="533400" algn="ctr" rotWithShape="0">
              <a:prstClr val="black">
                <a:alpha val="16000"/>
              </a:prstClr>
            </a:outerShdw>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899" y="1759226"/>
            <a:ext cx="6090002" cy="8614407"/>
          </a:xfrm>
          <a:prstGeom prst="rect">
            <a:avLst/>
          </a:prstGeom>
          <a:effectLst>
            <a:outerShdw blurRad="533400" algn="ctr" rotWithShape="0">
              <a:prstClr val="black">
                <a:alpha val="16000"/>
              </a:prstClr>
            </a:outerShdw>
          </a:effectLst>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04849" y="4103369"/>
            <a:ext cx="1073037" cy="1173306"/>
          </a:xfrm>
          <a:prstGeom prst="rect">
            <a:avLst/>
          </a:prstGeom>
        </p:spPr>
      </p:pic>
      <p:sp>
        <p:nvSpPr>
          <p:cNvPr id="26" name="Rectangle 25"/>
          <p:cNvSpPr/>
          <p:nvPr/>
        </p:nvSpPr>
        <p:spPr>
          <a:xfrm>
            <a:off x="755650" y="4955224"/>
            <a:ext cx="5801267" cy="4951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winkl" pitchFamily="2" charset="0"/>
              </a:rPr>
              <a:t>Take a look at this example to give you some ideas.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18600" cy="6858000"/>
          </a:xfrm>
          <a:prstGeom prst="rect">
            <a:avLst/>
          </a:prstGeom>
        </p:spPr>
      </p:pic>
      <p:grpSp>
        <p:nvGrpSpPr>
          <p:cNvPr id="28" name="Group 27"/>
          <p:cNvGrpSpPr/>
          <p:nvPr/>
        </p:nvGrpSpPr>
        <p:grpSpPr>
          <a:xfrm>
            <a:off x="5286633" y="6038458"/>
            <a:ext cx="3667158" cy="382043"/>
            <a:chOff x="5740521" y="5717195"/>
            <a:chExt cx="2764692" cy="382043"/>
          </a:xfrm>
        </p:grpSpPr>
        <p:grpSp>
          <p:nvGrpSpPr>
            <p:cNvPr id="29" name="Group 28"/>
            <p:cNvGrpSpPr/>
            <p:nvPr/>
          </p:nvGrpSpPr>
          <p:grpSpPr>
            <a:xfrm>
              <a:off x="5740521" y="5729681"/>
              <a:ext cx="2764692" cy="369557"/>
              <a:chOff x="5740521" y="5729681"/>
              <a:chExt cx="2764692" cy="369557"/>
            </a:xfrm>
          </p:grpSpPr>
          <p:sp>
            <p:nvSpPr>
              <p:cNvPr id="31" name="Parallelogram 30"/>
              <p:cNvSpPr/>
              <p:nvPr/>
            </p:nvSpPr>
            <p:spPr>
              <a:xfrm>
                <a:off x="7203270" y="5729681"/>
                <a:ext cx="1301943" cy="369557"/>
              </a:xfrm>
              <a:prstGeom prst="parallelogram">
                <a:avLst/>
              </a:prstGeom>
              <a:solidFill>
                <a:srgbClr val="F08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arallelogram 31"/>
              <p:cNvSpPr/>
              <p:nvPr/>
            </p:nvSpPr>
            <p:spPr>
              <a:xfrm>
                <a:off x="5740521" y="6040073"/>
                <a:ext cx="2582584" cy="59165"/>
              </a:xfrm>
              <a:prstGeom prst="parallelogram">
                <a:avLst/>
              </a:prstGeom>
              <a:solidFill>
                <a:srgbClr val="F08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TextBox 29"/>
            <p:cNvSpPr txBox="1"/>
            <p:nvPr/>
          </p:nvSpPr>
          <p:spPr>
            <a:xfrm>
              <a:off x="7120352" y="5717195"/>
              <a:ext cx="1367405" cy="369332"/>
            </a:xfrm>
            <a:prstGeom prst="rect">
              <a:avLst/>
            </a:prstGeom>
            <a:noFill/>
          </p:spPr>
          <p:txBody>
            <a:bodyPr wrap="square" rtlCol="0">
              <a:spAutoFit/>
            </a:bodyPr>
            <a:lstStyle/>
            <a:p>
              <a:pPr algn="ctr"/>
              <a:r>
                <a:rPr lang="en-GB" b="1" dirty="0">
                  <a:solidFill>
                    <a:schemeClr val="bg1"/>
                  </a:solidFill>
                </a:rPr>
                <a:t>Scroll Down</a:t>
              </a:r>
            </a:p>
          </p:txBody>
        </p:sp>
      </p:grpSp>
      <p:sp>
        <p:nvSpPr>
          <p:cNvPr id="3" name="Title 1"/>
          <p:cNvSpPr>
            <a:spLocks noGrp="1"/>
          </p:cNvSpPr>
          <p:nvPr>
            <p:ph type="title"/>
          </p:nvPr>
        </p:nvSpPr>
        <p:spPr>
          <a:xfrm>
            <a:off x="457198" y="478895"/>
            <a:ext cx="8220075" cy="994306"/>
          </a:xfrm>
        </p:spPr>
        <p:txBody>
          <a:bodyPr/>
          <a:lstStyle/>
          <a:p>
            <a:pPr algn="ctr"/>
            <a:r>
              <a:rPr lang="en-GB" dirty="0">
                <a:solidFill>
                  <a:srgbClr val="00B050"/>
                </a:solidFill>
              </a:rPr>
              <a:t>Example Instructions</a:t>
            </a:r>
          </a:p>
        </p:txBody>
      </p:sp>
      <p:sp>
        <p:nvSpPr>
          <p:cNvPr id="35" name="Rectangle 34"/>
          <p:cNvSpPr/>
          <p:nvPr/>
        </p:nvSpPr>
        <p:spPr>
          <a:xfrm>
            <a:off x="755650" y="1334701"/>
            <a:ext cx="7632700" cy="276999"/>
          </a:xfrm>
          <a:prstGeom prst="rect">
            <a:avLst/>
          </a:prstGeom>
        </p:spPr>
        <p:txBody>
          <a:bodyPr wrap="square" lIns="0" tIns="0" rIns="0" bIns="0">
            <a:spAutoFit/>
          </a:bodyPr>
          <a:lstStyle/>
          <a:p>
            <a:pPr algn="ctr">
              <a:spcBef>
                <a:spcPct val="0"/>
              </a:spcBef>
            </a:pPr>
            <a:r>
              <a:rPr lang="en-GB" altLang="en-US" dirty="0">
                <a:latin typeface="Twinkl" pitchFamily="2" charset="0"/>
              </a:rPr>
              <a:t>What do you need to include in a good set of instructions?</a:t>
            </a:r>
          </a:p>
        </p:txBody>
      </p:sp>
    </p:spTree>
    <p:extLst>
      <p:ext uri="{BB962C8B-B14F-4D97-AF65-F5344CB8AC3E}">
        <p14:creationId xmlns:p14="http://schemas.microsoft.com/office/powerpoint/2010/main" val="6188035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accel="20000" fill="hold" grpId="0" nodeType="clickEffect" p14:presetBounceEnd="26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26000">
                                          <p:cBhvr additive="base">
                                            <p:cTn id="16" dur="1000" fill="hold"/>
                                            <p:tgtEl>
                                              <p:spTgt spid="26"/>
                                            </p:tgtEl>
                                            <p:attrNameLst>
                                              <p:attrName>ppt_x</p:attrName>
                                            </p:attrNameLst>
                                          </p:cBhvr>
                                          <p:tavLst>
                                            <p:tav tm="0">
                                              <p:val>
                                                <p:strVal val="0-#ppt_w/2"/>
                                              </p:val>
                                            </p:tav>
                                            <p:tav tm="100000">
                                              <p:val>
                                                <p:strVal val="#ppt_x"/>
                                              </p:val>
                                            </p:tav>
                                          </p:tavLst>
                                        </p:anim>
                                        <p:anim calcmode="lin" valueType="num" p14:bounceEnd="26000">
                                          <p:cBhvr additive="base">
                                            <p:cTn id="17" dur="10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8" accel="20000" fill="hold" nodeType="withEffect" p14:presetBounceEnd="26000">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14:bounceEnd="26000">
                                          <p:cBhvr additive="base">
                                            <p:cTn id="20" dur="1000" fill="hold"/>
                                            <p:tgtEl>
                                              <p:spTgt spid="36"/>
                                            </p:tgtEl>
                                            <p:attrNameLst>
                                              <p:attrName>ppt_x</p:attrName>
                                            </p:attrNameLst>
                                          </p:cBhvr>
                                          <p:tavLst>
                                            <p:tav tm="0">
                                              <p:val>
                                                <p:strVal val="0-#ppt_w/2"/>
                                              </p:val>
                                            </p:tav>
                                            <p:tav tm="100000">
                                              <p:val>
                                                <p:strVal val="#ppt_x"/>
                                              </p:val>
                                            </p:tav>
                                          </p:tavLst>
                                        </p:anim>
                                        <p:anim calcmode="lin" valueType="num" p14:bounceEnd="26000">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accel="40000" decel="20000" fill="hold" grpId="1" nodeType="clickEffect">
                                      <p:stCondLst>
                                        <p:cond delay="0"/>
                                      </p:stCondLst>
                                      <p:childTnLst>
                                        <p:anim calcmode="lin" valueType="num">
                                          <p:cBhvr additive="base">
                                            <p:cTn id="25" dur="500"/>
                                            <p:tgtEl>
                                              <p:spTgt spid="26"/>
                                            </p:tgtEl>
                                            <p:attrNameLst>
                                              <p:attrName>ppt_x</p:attrName>
                                            </p:attrNameLst>
                                          </p:cBhvr>
                                          <p:tavLst>
                                            <p:tav tm="0">
                                              <p:val>
                                                <p:strVal val="ppt_x"/>
                                              </p:val>
                                            </p:tav>
                                            <p:tav tm="100000">
                                              <p:val>
                                                <p:strVal val="0-ppt_w/2"/>
                                              </p:val>
                                            </p:tav>
                                          </p:tavLst>
                                        </p:anim>
                                        <p:anim calcmode="lin" valueType="num">
                                          <p:cBhvr additive="base">
                                            <p:cTn id="26" dur="500"/>
                                            <p:tgtEl>
                                              <p:spTgt spid="26"/>
                                            </p:tgtEl>
                                            <p:attrNameLst>
                                              <p:attrName>ppt_y</p:attrName>
                                            </p:attrNameLst>
                                          </p:cBhvr>
                                          <p:tavLst>
                                            <p:tav tm="0">
                                              <p:val>
                                                <p:strVal val="ppt_y"/>
                                              </p:val>
                                            </p:tav>
                                            <p:tav tm="100000">
                                              <p:val>
                                                <p:strVal val="ppt_y"/>
                                              </p:val>
                                            </p:tav>
                                          </p:tavLst>
                                        </p:anim>
                                        <p:set>
                                          <p:cBhvr>
                                            <p:cTn id="27" dur="1" fill="hold">
                                              <p:stCondLst>
                                                <p:cond delay="499"/>
                                              </p:stCondLst>
                                            </p:cTn>
                                            <p:tgtEl>
                                              <p:spTgt spid="26"/>
                                            </p:tgtEl>
                                            <p:attrNameLst>
                                              <p:attrName>style.visibility</p:attrName>
                                            </p:attrNameLst>
                                          </p:cBhvr>
                                          <p:to>
                                            <p:strVal val="hidden"/>
                                          </p:to>
                                        </p:set>
                                      </p:childTnLst>
                                    </p:cTn>
                                  </p:par>
                                  <p:par>
                                    <p:cTn id="28" presetID="2" presetClass="exit" presetSubtype="8" accel="40000" decel="20000" fill="hold" nodeType="withEffect">
                                      <p:stCondLst>
                                        <p:cond delay="0"/>
                                      </p:stCondLst>
                                      <p:childTnLst>
                                        <p:anim calcmode="lin" valueType="num">
                                          <p:cBhvr additive="base">
                                            <p:cTn id="29" dur="500"/>
                                            <p:tgtEl>
                                              <p:spTgt spid="36"/>
                                            </p:tgtEl>
                                            <p:attrNameLst>
                                              <p:attrName>ppt_x</p:attrName>
                                            </p:attrNameLst>
                                          </p:cBhvr>
                                          <p:tavLst>
                                            <p:tav tm="0">
                                              <p:val>
                                                <p:strVal val="ppt_x"/>
                                              </p:val>
                                            </p:tav>
                                            <p:tav tm="100000">
                                              <p:val>
                                                <p:strVal val="0-ppt_w/2"/>
                                              </p:val>
                                            </p:tav>
                                          </p:tavLst>
                                        </p:anim>
                                        <p:anim calcmode="lin" valueType="num">
                                          <p:cBhvr additive="base">
                                            <p:cTn id="30" dur="500"/>
                                            <p:tgtEl>
                                              <p:spTgt spid="36"/>
                                            </p:tgtEl>
                                            <p:attrNameLst>
                                              <p:attrName>ppt_y</p:attrName>
                                            </p:attrNameLst>
                                          </p:cBhvr>
                                          <p:tavLst>
                                            <p:tav tm="0">
                                              <p:val>
                                                <p:strVal val="ppt_y"/>
                                              </p:val>
                                            </p:tav>
                                            <p:tav tm="100000">
                                              <p:val>
                                                <p:strVal val="ppt_y"/>
                                              </p:val>
                                            </p:tav>
                                          </p:tavLst>
                                        </p:anim>
                                        <p:set>
                                          <p:cBhvr>
                                            <p:cTn id="31" dur="1" fill="hold">
                                              <p:stCondLst>
                                                <p:cond delay="499"/>
                                              </p:stCondLst>
                                            </p:cTn>
                                            <p:tgtEl>
                                              <p:spTgt spid="36"/>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par>
                                    <p:cTn id="36" presetID="10" presetClass="entr" presetSubtype="0" fill="hold" nodeType="withEffect">
                                      <p:stCondLst>
                                        <p:cond delay="3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 presetClass="entr" presetSubtype="8" accel="20000" decel="2000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0-#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par>
                              <p:cTn id="53" fill="hold">
                                <p:stCondLst>
                                  <p:cond delay="500"/>
                                </p:stCondLst>
                                <p:childTnLst>
                                  <p:par>
                                    <p:cTn id="54" presetID="64" presetClass="path" presetSubtype="0" accel="50000" decel="50000" fill="hold" nodeType="afterEffect">
                                      <p:stCondLst>
                                        <p:cond delay="0"/>
                                      </p:stCondLst>
                                      <p:childTnLst>
                                        <p:animMotion origin="layout" path="M 2.77778E-6 -7.40741E-7 L 2.77778E-6 -0.62801 " pathEditMode="relative" rAng="0" ptsTypes="AA">
                                          <p:cBhvr>
                                            <p:cTn id="55" dur="2000" fill="hold"/>
                                            <p:tgtEl>
                                              <p:spTgt spid="25"/>
                                            </p:tgtEl>
                                            <p:attrNameLst>
                                              <p:attrName>ppt_x</p:attrName>
                                              <p:attrName>ppt_y</p:attrName>
                                            </p:attrNameLst>
                                          </p:cBhvr>
                                          <p:rCtr x="0" y="-31412"/>
                                        </p:animMotion>
                                      </p:childTnLst>
                                    </p:cTn>
                                  </p:par>
                                </p:childTnLst>
                              </p:cTn>
                            </p:par>
                          </p:childTnLst>
                        </p:cTn>
                      </p:par>
                    </p:childTnLst>
                  </p:cTn>
                  <p:nextCondLst>
                    <p:cond evt="onClick" delay="0">
                      <p:tgtEl>
                        <p:spTgt spid="28"/>
                      </p:tgtEl>
                    </p:cond>
                  </p:nextCondLst>
                </p:seq>
              </p:childTnLst>
            </p:cTn>
          </p:par>
        </p:tnLst>
        <p:bldLst>
          <p:bldP spid="26" grpId="0" animBg="1"/>
          <p:bldP spid="26" grpId="1"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accel="2000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0-#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8" accel="2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0-#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accel="40000" decel="20000" fill="hold" grpId="1" nodeType="clickEffect">
                                      <p:stCondLst>
                                        <p:cond delay="0"/>
                                      </p:stCondLst>
                                      <p:childTnLst>
                                        <p:anim calcmode="lin" valueType="num">
                                          <p:cBhvr additive="base">
                                            <p:cTn id="25" dur="500"/>
                                            <p:tgtEl>
                                              <p:spTgt spid="26"/>
                                            </p:tgtEl>
                                            <p:attrNameLst>
                                              <p:attrName>ppt_x</p:attrName>
                                            </p:attrNameLst>
                                          </p:cBhvr>
                                          <p:tavLst>
                                            <p:tav tm="0">
                                              <p:val>
                                                <p:strVal val="ppt_x"/>
                                              </p:val>
                                            </p:tav>
                                            <p:tav tm="100000">
                                              <p:val>
                                                <p:strVal val="0-ppt_w/2"/>
                                              </p:val>
                                            </p:tav>
                                          </p:tavLst>
                                        </p:anim>
                                        <p:anim calcmode="lin" valueType="num">
                                          <p:cBhvr additive="base">
                                            <p:cTn id="26" dur="500"/>
                                            <p:tgtEl>
                                              <p:spTgt spid="26"/>
                                            </p:tgtEl>
                                            <p:attrNameLst>
                                              <p:attrName>ppt_y</p:attrName>
                                            </p:attrNameLst>
                                          </p:cBhvr>
                                          <p:tavLst>
                                            <p:tav tm="0">
                                              <p:val>
                                                <p:strVal val="ppt_y"/>
                                              </p:val>
                                            </p:tav>
                                            <p:tav tm="100000">
                                              <p:val>
                                                <p:strVal val="ppt_y"/>
                                              </p:val>
                                            </p:tav>
                                          </p:tavLst>
                                        </p:anim>
                                        <p:set>
                                          <p:cBhvr>
                                            <p:cTn id="27" dur="1" fill="hold">
                                              <p:stCondLst>
                                                <p:cond delay="499"/>
                                              </p:stCondLst>
                                            </p:cTn>
                                            <p:tgtEl>
                                              <p:spTgt spid="26"/>
                                            </p:tgtEl>
                                            <p:attrNameLst>
                                              <p:attrName>style.visibility</p:attrName>
                                            </p:attrNameLst>
                                          </p:cBhvr>
                                          <p:to>
                                            <p:strVal val="hidden"/>
                                          </p:to>
                                        </p:set>
                                      </p:childTnLst>
                                    </p:cTn>
                                  </p:par>
                                  <p:par>
                                    <p:cTn id="28" presetID="2" presetClass="exit" presetSubtype="8" accel="40000" decel="20000" fill="hold" nodeType="withEffect">
                                      <p:stCondLst>
                                        <p:cond delay="0"/>
                                      </p:stCondLst>
                                      <p:childTnLst>
                                        <p:anim calcmode="lin" valueType="num">
                                          <p:cBhvr additive="base">
                                            <p:cTn id="29" dur="500"/>
                                            <p:tgtEl>
                                              <p:spTgt spid="36"/>
                                            </p:tgtEl>
                                            <p:attrNameLst>
                                              <p:attrName>ppt_x</p:attrName>
                                            </p:attrNameLst>
                                          </p:cBhvr>
                                          <p:tavLst>
                                            <p:tav tm="0">
                                              <p:val>
                                                <p:strVal val="ppt_x"/>
                                              </p:val>
                                            </p:tav>
                                            <p:tav tm="100000">
                                              <p:val>
                                                <p:strVal val="0-ppt_w/2"/>
                                              </p:val>
                                            </p:tav>
                                          </p:tavLst>
                                        </p:anim>
                                        <p:anim calcmode="lin" valueType="num">
                                          <p:cBhvr additive="base">
                                            <p:cTn id="30" dur="500"/>
                                            <p:tgtEl>
                                              <p:spTgt spid="36"/>
                                            </p:tgtEl>
                                            <p:attrNameLst>
                                              <p:attrName>ppt_y</p:attrName>
                                            </p:attrNameLst>
                                          </p:cBhvr>
                                          <p:tavLst>
                                            <p:tav tm="0">
                                              <p:val>
                                                <p:strVal val="ppt_y"/>
                                              </p:val>
                                            </p:tav>
                                            <p:tav tm="100000">
                                              <p:val>
                                                <p:strVal val="ppt_y"/>
                                              </p:val>
                                            </p:tav>
                                          </p:tavLst>
                                        </p:anim>
                                        <p:set>
                                          <p:cBhvr>
                                            <p:cTn id="31" dur="1" fill="hold">
                                              <p:stCondLst>
                                                <p:cond delay="499"/>
                                              </p:stCondLst>
                                            </p:cTn>
                                            <p:tgtEl>
                                              <p:spTgt spid="36"/>
                                            </p:tgtEl>
                                            <p:attrNameLst>
                                              <p:attrName>style.visibility</p:attrName>
                                            </p:attrNameLst>
                                          </p:cBhvr>
                                          <p:to>
                                            <p:strVal val="hidden"/>
                                          </p:to>
                                        </p:se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par>
                                    <p:cTn id="36" presetID="10" presetClass="entr" presetSubtype="0" fill="hold" nodeType="withEffect">
                                      <p:stCondLst>
                                        <p:cond delay="3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1300"/>
                                </p:stCondLst>
                                <p:childTnLst>
                                  <p:par>
                                    <p:cTn id="40" presetID="10" presetClass="entr" presetSubtype="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 presetClass="entr" presetSubtype="8" accel="20000" decel="2000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0-#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with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par>
                              <p:cTn id="53" fill="hold">
                                <p:stCondLst>
                                  <p:cond delay="500"/>
                                </p:stCondLst>
                                <p:childTnLst>
                                  <p:par>
                                    <p:cTn id="54" presetID="64" presetClass="path" presetSubtype="0" accel="50000" decel="50000" fill="hold" nodeType="afterEffect">
                                      <p:stCondLst>
                                        <p:cond delay="0"/>
                                      </p:stCondLst>
                                      <p:childTnLst>
                                        <p:animMotion origin="layout" path="M 2.77778E-6 -7.40741E-7 L 2.77778E-6 -0.62801 " pathEditMode="relative" rAng="0" ptsTypes="AA">
                                          <p:cBhvr>
                                            <p:cTn id="55" dur="2000" fill="hold"/>
                                            <p:tgtEl>
                                              <p:spTgt spid="25"/>
                                            </p:tgtEl>
                                            <p:attrNameLst>
                                              <p:attrName>ppt_x</p:attrName>
                                              <p:attrName>ppt_y</p:attrName>
                                            </p:attrNameLst>
                                          </p:cBhvr>
                                          <p:rCtr x="0" y="-31412"/>
                                        </p:animMotion>
                                      </p:childTnLst>
                                    </p:cTn>
                                  </p:par>
                                </p:childTnLst>
                              </p:cTn>
                            </p:par>
                          </p:childTnLst>
                        </p:cTn>
                      </p:par>
                    </p:childTnLst>
                  </p:cTn>
                  <p:nextCondLst>
                    <p:cond evt="onClick" delay="0">
                      <p:tgtEl>
                        <p:spTgt spid="28"/>
                      </p:tgtEl>
                    </p:cond>
                  </p:nextCondLst>
                </p:seq>
              </p:childTnLst>
            </p:cTn>
          </p:par>
        </p:tnLst>
        <p:bldLst>
          <p:bldP spid="26" grpId="0" animBg="1"/>
          <p:bldP spid="26" grpId="1" animBg="1"/>
          <p:bldP spid="3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461" y="1351721"/>
            <a:ext cx="3503986" cy="4956445"/>
          </a:xfrm>
          <a:prstGeom prst="rect">
            <a:avLst/>
          </a:prstGeom>
          <a:effectLst>
            <a:outerShdw blurRad="533400" algn="ctr" rotWithShape="0">
              <a:prstClr val="black">
                <a:alpha val="16000"/>
              </a:prstClr>
            </a:outerShdw>
          </a:effectLst>
        </p:spPr>
      </p:pic>
      <p:sp>
        <p:nvSpPr>
          <p:cNvPr id="3" name="Title 1"/>
          <p:cNvSpPr>
            <a:spLocks noGrp="1"/>
          </p:cNvSpPr>
          <p:nvPr>
            <p:ph type="title"/>
          </p:nvPr>
        </p:nvSpPr>
        <p:spPr>
          <a:xfrm>
            <a:off x="457198" y="478895"/>
            <a:ext cx="8220075" cy="994306"/>
          </a:xfrm>
        </p:spPr>
        <p:txBody>
          <a:bodyPr/>
          <a:lstStyle/>
          <a:p>
            <a:pPr algn="ctr"/>
            <a:r>
              <a:rPr lang="en-GB" dirty="0">
                <a:solidFill>
                  <a:srgbClr val="00B050"/>
                </a:solidFill>
              </a:rPr>
              <a:t>Example Instructions</a:t>
            </a:r>
          </a:p>
        </p:txBody>
      </p:sp>
      <p:grpSp>
        <p:nvGrpSpPr>
          <p:cNvPr id="14" name="Group 13"/>
          <p:cNvGrpSpPr/>
          <p:nvPr/>
        </p:nvGrpSpPr>
        <p:grpSpPr>
          <a:xfrm>
            <a:off x="6182139" y="2079275"/>
            <a:ext cx="2418695" cy="1049106"/>
            <a:chOff x="6182139" y="2258179"/>
            <a:chExt cx="2418695" cy="1049106"/>
          </a:xfrm>
          <a:solidFill>
            <a:srgbClr val="F18116"/>
          </a:solidFill>
        </p:grpSpPr>
        <p:sp>
          <p:nvSpPr>
            <p:cNvPr id="15" name="Right Arrow 14"/>
            <p:cNvSpPr/>
            <p:nvPr/>
          </p:nvSpPr>
          <p:spPr>
            <a:xfrm rot="10800000">
              <a:off x="6182139" y="2650684"/>
              <a:ext cx="1556964" cy="377874"/>
            </a:xfrm>
            <a:prstGeom prst="rightArrow">
              <a:avLst>
                <a:gd name="adj1" fmla="val 50000"/>
                <a:gd name="adj2" fmla="val 792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7036904" y="2258179"/>
              <a:ext cx="1563930" cy="1049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winkl" pitchFamily="2" charset="0"/>
                </a:rPr>
                <a:t>Write a list of what is needed.</a:t>
              </a:r>
            </a:p>
          </p:txBody>
        </p:sp>
      </p:grpSp>
      <p:grpSp>
        <p:nvGrpSpPr>
          <p:cNvPr id="17" name="Group 16"/>
          <p:cNvGrpSpPr/>
          <p:nvPr/>
        </p:nvGrpSpPr>
        <p:grpSpPr>
          <a:xfrm>
            <a:off x="569138" y="3829943"/>
            <a:ext cx="2349387" cy="772107"/>
            <a:chOff x="7517562" y="2089731"/>
            <a:chExt cx="2349387" cy="772107"/>
          </a:xfrm>
          <a:solidFill>
            <a:srgbClr val="F18116"/>
          </a:solidFill>
        </p:grpSpPr>
        <p:sp>
          <p:nvSpPr>
            <p:cNvPr id="18" name="Right Arrow 17"/>
            <p:cNvSpPr/>
            <p:nvPr/>
          </p:nvSpPr>
          <p:spPr>
            <a:xfrm>
              <a:off x="8600834" y="2212281"/>
              <a:ext cx="1266115" cy="377874"/>
            </a:xfrm>
            <a:prstGeom prst="rightArrow">
              <a:avLst>
                <a:gd name="adj1" fmla="val 50000"/>
                <a:gd name="adj2" fmla="val 792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7517562" y="2089731"/>
              <a:ext cx="1563930" cy="77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winkl" pitchFamily="2" charset="0"/>
                </a:rPr>
                <a:t>Put the steps in order.</a:t>
              </a:r>
            </a:p>
          </p:txBody>
        </p:sp>
      </p:grpSp>
      <p:grpSp>
        <p:nvGrpSpPr>
          <p:cNvPr id="20" name="Group 19"/>
          <p:cNvGrpSpPr/>
          <p:nvPr/>
        </p:nvGrpSpPr>
        <p:grpSpPr>
          <a:xfrm>
            <a:off x="559197" y="1438359"/>
            <a:ext cx="2830045" cy="827946"/>
            <a:chOff x="7036904" y="2202342"/>
            <a:chExt cx="2830045" cy="827946"/>
          </a:xfrm>
          <a:solidFill>
            <a:srgbClr val="F18116"/>
          </a:solidFill>
        </p:grpSpPr>
        <p:sp>
          <p:nvSpPr>
            <p:cNvPr id="21" name="Right Arrow 20"/>
            <p:cNvSpPr/>
            <p:nvPr/>
          </p:nvSpPr>
          <p:spPr>
            <a:xfrm>
              <a:off x="8600834" y="2202342"/>
              <a:ext cx="1266115" cy="377874"/>
            </a:xfrm>
            <a:prstGeom prst="rightArrow">
              <a:avLst>
                <a:gd name="adj1" fmla="val 50000"/>
                <a:gd name="adj2" fmla="val 792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7036904" y="2535180"/>
              <a:ext cx="1563930" cy="495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latin typeface="Twinkl" pitchFamily="2" charset="0"/>
                </a:rPr>
                <a:t>Write a </a:t>
              </a:r>
              <a:r>
                <a:rPr lang="en-GB" dirty="0" smtClean="0">
                  <a:latin typeface="Twinkl" pitchFamily="2" charset="0"/>
                </a:rPr>
                <a:t>title</a:t>
              </a:r>
              <a:endParaRPr lang="en-GB" dirty="0">
                <a:latin typeface="Twinkl" pitchFamily="2" charset="0"/>
              </a:endParaRPr>
            </a:p>
          </p:txBody>
        </p:sp>
      </p:grpSp>
      <p:grpSp>
        <p:nvGrpSpPr>
          <p:cNvPr id="23" name="Group 22"/>
          <p:cNvGrpSpPr/>
          <p:nvPr/>
        </p:nvGrpSpPr>
        <p:grpSpPr>
          <a:xfrm>
            <a:off x="569138" y="4705062"/>
            <a:ext cx="2349387" cy="1603104"/>
            <a:chOff x="7517562" y="1674234"/>
            <a:chExt cx="2349387" cy="1603104"/>
          </a:xfrm>
          <a:solidFill>
            <a:srgbClr val="F18116"/>
          </a:solidFill>
        </p:grpSpPr>
        <p:sp>
          <p:nvSpPr>
            <p:cNvPr id="24" name="Right Arrow 23"/>
            <p:cNvSpPr/>
            <p:nvPr/>
          </p:nvSpPr>
          <p:spPr>
            <a:xfrm>
              <a:off x="8600834" y="1812784"/>
              <a:ext cx="1266115" cy="377874"/>
            </a:xfrm>
            <a:prstGeom prst="rightArrow">
              <a:avLst>
                <a:gd name="adj1" fmla="val 50000"/>
                <a:gd name="adj2" fmla="val 792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7517562" y="1674234"/>
              <a:ext cx="1563930" cy="1603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pc="-20" dirty="0">
                  <a:latin typeface="Twinkl" pitchFamily="2" charset="0"/>
                </a:rPr>
                <a:t>Start each step with a number to show the correct order.</a:t>
              </a:r>
            </a:p>
          </p:txBody>
        </p:sp>
      </p:grpSp>
    </p:spTree>
    <p:extLst>
      <p:ext uri="{BB962C8B-B14F-4D97-AF65-F5344CB8AC3E}">
        <p14:creationId xmlns:p14="http://schemas.microsoft.com/office/powerpoint/2010/main" val="34141119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594129" y="4479619"/>
            <a:ext cx="5746932" cy="1603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latin typeface="Twinkl" pitchFamily="2" charset="0"/>
              </a:rPr>
              <a:t>Write about putting rubbish in the bin or taking it home with you so that none of it ends into our ponds, rivers, bogs and lakes. Remember to write that it is important to put the Bog Baby back into </a:t>
            </a:r>
            <a:r>
              <a:rPr lang="en-GB" dirty="0" smtClean="0">
                <a:latin typeface="Twinkl" pitchFamily="2" charset="0"/>
              </a:rPr>
              <a:t>the habitat where it came from.</a:t>
            </a:r>
            <a:endParaRPr lang="en-GB" dirty="0">
              <a:latin typeface="Twinkl" pitchFamily="2" charset="0"/>
            </a:endParaRPr>
          </a:p>
        </p:txBody>
      </p:sp>
      <p:sp>
        <p:nvSpPr>
          <p:cNvPr id="16" name="Oval 15"/>
          <p:cNvSpPr/>
          <p:nvPr/>
        </p:nvSpPr>
        <p:spPr>
          <a:xfrm>
            <a:off x="6502583" y="5903843"/>
            <a:ext cx="1709804" cy="3249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a:spLocks noGrp="1"/>
          </p:cNvSpPr>
          <p:nvPr>
            <p:ph type="title"/>
          </p:nvPr>
        </p:nvSpPr>
        <p:spPr/>
        <p:txBody>
          <a:bodyPr/>
          <a:lstStyle/>
          <a:p>
            <a:r>
              <a:rPr lang="en-GB" dirty="0" smtClean="0"/>
              <a:t>Check that the ponds, streams, rivers, bogs and lakes are clean.</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285" y="1615108"/>
            <a:ext cx="2247900" cy="1638300"/>
          </a:xfrm>
          <a:prstGeom prst="rect">
            <a:avLst/>
          </a:prstGeom>
        </p:spPr>
      </p:pic>
    </p:spTree>
    <p:extLst>
      <p:ext uri="{BB962C8B-B14F-4D97-AF65-F5344CB8AC3E}">
        <p14:creationId xmlns:p14="http://schemas.microsoft.com/office/powerpoint/2010/main" val="31404769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4" y="495520"/>
            <a:ext cx="8138162" cy="1998298"/>
          </a:xfrm>
        </p:spPr>
        <p:txBody>
          <a:bodyPr/>
          <a:lstStyle/>
          <a:p>
            <a:pPr algn="ctr"/>
            <a:r>
              <a:rPr lang="en-GB" sz="2000" dirty="0" smtClean="0"/>
              <a:t> Task 2</a:t>
            </a:r>
            <a:br>
              <a:rPr lang="en-GB" sz="2000" dirty="0" smtClean="0"/>
            </a:br>
            <a:r>
              <a:rPr lang="en-GB" sz="2000" dirty="0" smtClean="0"/>
              <a:t>Dreamer by Brian Moses and Bee Willey. Watch the story being told on Milk Shake with the link on the weekly plan. See which different creatures you can see and name. Look at the stream and see if you can spot the otter swimming in the clean water. Think about how all of the creatures need clean water.</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249" y="2921227"/>
            <a:ext cx="2486212" cy="2897683"/>
          </a:xfrm>
          <a:prstGeom prst="rect">
            <a:avLst/>
          </a:prstGeom>
        </p:spPr>
      </p:pic>
    </p:spTree>
    <p:extLst>
      <p:ext uri="{BB962C8B-B14F-4D97-AF65-F5344CB8AC3E}">
        <p14:creationId xmlns:p14="http://schemas.microsoft.com/office/powerpoint/2010/main" val="23160372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311</TotalTime>
  <Words>402</Words>
  <Application>Microsoft Office PowerPoint</Application>
  <PresentationFormat>On-screen Show (4:3)</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Tahoma</vt:lpstr>
      <vt:lpstr>Calibri</vt:lpstr>
      <vt:lpstr>Arial</vt:lpstr>
      <vt:lpstr>Office Theme</vt:lpstr>
      <vt:lpstr>PowerPoint Presentation</vt:lpstr>
      <vt:lpstr>Task 1  After listening to the video for Monday see if you can think about how to keep our rivers, streams, lakes, ponds and bogs clean. Write about looking after a Bog Thing.</vt:lpstr>
      <vt:lpstr>Writing Instructions</vt:lpstr>
      <vt:lpstr>A List of What You Will Need</vt:lpstr>
      <vt:lpstr>Steps in Order</vt:lpstr>
      <vt:lpstr>Example Instructions</vt:lpstr>
      <vt:lpstr>Example Instructions</vt:lpstr>
      <vt:lpstr>Check that the ponds, streams, rivers, bogs and lakes are clean.</vt:lpstr>
      <vt:lpstr> Task 2 Dreamer by Brian Moses and Bee Willey. Watch the story being told on Milk Shake with the link on the weekly plan. See which different creatures you can see and name. Look at the stream and see if you can spot the otter swimming in the clean water. Think about how all of the creatures need clean water.</vt:lpstr>
      <vt:lpstr>Think about other creatures that need clean water without rubbish or pollution in it.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Ruby Cunningham</dc:creator>
  <cp:lastModifiedBy>Fiona Pirie</cp:lastModifiedBy>
  <cp:revision>30</cp:revision>
  <dcterms:created xsi:type="dcterms:W3CDTF">2019-05-08T11:11:06Z</dcterms:created>
  <dcterms:modified xsi:type="dcterms:W3CDTF">2021-02-28T22:24:51Z</dcterms:modified>
</cp:coreProperties>
</file>